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9144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A7A8A7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65A535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A7A8A7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A7A8A7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501384"/>
            <a:ext cx="9144000" cy="356870"/>
          </a:xfrm>
          <a:custGeom>
            <a:avLst/>
            <a:gdLst/>
            <a:ahLst/>
            <a:cxnLst/>
            <a:rect l="l" t="t" r="r" b="b"/>
            <a:pathLst>
              <a:path w="9144000" h="356870">
                <a:moveTo>
                  <a:pt x="0" y="356615"/>
                </a:moveTo>
                <a:lnTo>
                  <a:pt x="9144000" y="356615"/>
                </a:lnTo>
                <a:lnTo>
                  <a:pt x="9144000" y="0"/>
                </a:lnTo>
                <a:lnTo>
                  <a:pt x="0" y="0"/>
                </a:lnTo>
                <a:lnTo>
                  <a:pt x="0" y="356615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1231900"/>
          </a:xfrm>
          <a:custGeom>
            <a:avLst/>
            <a:gdLst/>
            <a:ahLst/>
            <a:cxnLst/>
            <a:rect l="l" t="t" r="r" b="b"/>
            <a:pathLst>
              <a:path w="9144000" h="1231900">
                <a:moveTo>
                  <a:pt x="0" y="1231391"/>
                </a:moveTo>
                <a:lnTo>
                  <a:pt x="9144000" y="1231391"/>
                </a:lnTo>
                <a:lnTo>
                  <a:pt x="9144000" y="0"/>
                </a:lnTo>
                <a:lnTo>
                  <a:pt x="0" y="0"/>
                </a:lnTo>
                <a:lnTo>
                  <a:pt x="0" y="1231391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28356"/>
            <a:ext cx="9144000" cy="76200"/>
          </a:xfrm>
          <a:custGeom>
            <a:avLst/>
            <a:gdLst/>
            <a:ahLst/>
            <a:cxnLst/>
            <a:rect l="l" t="t" r="r" b="b"/>
            <a:pathLst>
              <a:path w="9144000" h="76200">
                <a:moveTo>
                  <a:pt x="0" y="76187"/>
                </a:moveTo>
                <a:lnTo>
                  <a:pt x="9144000" y="76187"/>
                </a:lnTo>
                <a:lnTo>
                  <a:pt x="9144000" y="0"/>
                </a:lnTo>
                <a:lnTo>
                  <a:pt x="0" y="0"/>
                </a:lnTo>
                <a:lnTo>
                  <a:pt x="0" y="76187"/>
                </a:lnTo>
                <a:close/>
              </a:path>
            </a:pathLst>
          </a:custGeom>
          <a:solidFill>
            <a:srgbClr val="8BBB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A7A8A7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8784" y="1475422"/>
            <a:ext cx="6766559" cy="1662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65A535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747" y="6568620"/>
            <a:ext cx="298450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browsers/browsers_stats.asp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www.w3counter.com/tren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hyperlink" Target="http://www.miservidor.com/ruta/del/fichero/fichero.txt?clave=valor#fragment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7.png"/><Relationship Id="rId26" Type="http://schemas.openxmlformats.org/officeDocument/2006/relationships/image" Target="../media/image133.jpg"/><Relationship Id="rId3" Type="http://schemas.openxmlformats.org/officeDocument/2006/relationships/image" Target="../media/image113.png"/><Relationship Id="rId21" Type="http://schemas.openxmlformats.org/officeDocument/2006/relationships/image" Target="../media/image129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6.png"/><Relationship Id="rId25" Type="http://schemas.openxmlformats.org/officeDocument/2006/relationships/image" Target="../media/image132.png"/><Relationship Id="rId2" Type="http://schemas.openxmlformats.org/officeDocument/2006/relationships/image" Target="../media/image112.png"/><Relationship Id="rId16" Type="http://schemas.openxmlformats.org/officeDocument/2006/relationships/image" Target="../media/image125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1.jpg"/><Relationship Id="rId5" Type="http://schemas.openxmlformats.org/officeDocument/2006/relationships/image" Target="../media/image115.png"/><Relationship Id="rId15" Type="http://schemas.openxmlformats.org/officeDocument/2006/relationships/image" Target="../media/image124.png"/><Relationship Id="rId23" Type="http://schemas.openxmlformats.org/officeDocument/2006/relationships/hyperlink" Target="http://httpd.apache.org/" TargetMode="External"/><Relationship Id="rId10" Type="http://schemas.openxmlformats.org/officeDocument/2006/relationships/image" Target="../media/image120.png"/><Relationship Id="rId19" Type="http://schemas.openxmlformats.org/officeDocument/2006/relationships/hyperlink" Target="http://nginx.net/" TargetMode="External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hyperlink" Target="http://www.iis.net/" TargetMode="External"/><Relationship Id="rId22" Type="http://schemas.openxmlformats.org/officeDocument/2006/relationships/image" Target="../media/image130.png"/><Relationship Id="rId27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://news.netcraft.com/archives/2015/07/22/july-2015-web-server-surve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hyperlink" Target="http://www.ejemplo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soap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4" Type="http://schemas.openxmlformats.org/officeDocument/2006/relationships/image" Target="../media/image16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" TargetMode="External"/><Relationship Id="rId2" Type="http://schemas.openxmlformats.org/officeDocument/2006/relationships/hyperlink" Target="http://www.urjc.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05600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400"/>
                </a:moveTo>
                <a:lnTo>
                  <a:pt x="9144000" y="152400"/>
                </a:lnTo>
                <a:lnTo>
                  <a:pt x="9144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8BBB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2400"/>
            <a:ext cx="9144000" cy="5638800"/>
          </a:xfrm>
          <a:custGeom>
            <a:avLst/>
            <a:gdLst/>
            <a:ahLst/>
            <a:cxnLst/>
            <a:rect l="l" t="t" r="r" b="b"/>
            <a:pathLst>
              <a:path w="9144000" h="5638800">
                <a:moveTo>
                  <a:pt x="0" y="5638800"/>
                </a:moveTo>
                <a:lnTo>
                  <a:pt x="9144000" y="5638800"/>
                </a:lnTo>
                <a:lnTo>
                  <a:pt x="91440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79120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0" y="914400"/>
                </a:moveTo>
                <a:lnTo>
                  <a:pt x="9144000" y="914400"/>
                </a:lnTo>
                <a:lnTo>
                  <a:pt x="9144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400"/>
                </a:moveTo>
                <a:lnTo>
                  <a:pt x="9144000" y="152400"/>
                </a:lnTo>
                <a:lnTo>
                  <a:pt x="9144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00" y="5917691"/>
            <a:ext cx="1526234" cy="636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1688" y="5410200"/>
            <a:ext cx="850340" cy="298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97210" y="967111"/>
            <a:ext cx="7613015" cy="206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/>
              <a:t>I</a:t>
            </a:r>
            <a:r>
              <a:rPr sz="2850" spc="5" dirty="0"/>
              <a:t>NGENIERÍA </a:t>
            </a:r>
            <a:r>
              <a:rPr sz="2850" spc="10" dirty="0"/>
              <a:t>WEB Y </a:t>
            </a:r>
            <a:r>
              <a:rPr sz="2850" spc="-5" dirty="0"/>
              <a:t>COMPUTACIÓN </a:t>
            </a:r>
            <a:r>
              <a:rPr sz="2850" spc="10" dirty="0"/>
              <a:t>EN LA</a:t>
            </a:r>
            <a:r>
              <a:rPr sz="2850" spc="125" dirty="0"/>
              <a:t> </a:t>
            </a:r>
            <a:r>
              <a:rPr sz="2850" spc="10" dirty="0"/>
              <a:t>NUBE</a:t>
            </a:r>
            <a:endParaRPr sz="2850"/>
          </a:p>
          <a:p>
            <a:pPr marL="243840" marR="301625" algn="ctr">
              <a:lnSpc>
                <a:spcPct val="100000"/>
              </a:lnSpc>
              <a:spcBef>
                <a:spcPts val="215"/>
              </a:spcBef>
            </a:pP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Bloque1: Introducción a la  ingeniería</a:t>
            </a:r>
            <a:r>
              <a:rPr sz="4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915" y="3276600"/>
            <a:ext cx="8178165" cy="2054537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831465" marR="5080" indent="-2819400">
              <a:lnSpc>
                <a:spcPct val="117400"/>
              </a:lnSpc>
              <a:spcBef>
                <a:spcPts val="245"/>
              </a:spcBef>
            </a:pPr>
            <a:r>
              <a:rPr sz="3600" spc="5" dirty="0">
                <a:solidFill>
                  <a:srgbClr val="A7A8A7"/>
                </a:solidFill>
                <a:latin typeface="Corbel"/>
                <a:cs typeface="Corbel"/>
              </a:rPr>
              <a:t>T</a:t>
            </a:r>
            <a:r>
              <a:rPr sz="2850" spc="5" dirty="0">
                <a:solidFill>
                  <a:srgbClr val="A7A8A7"/>
                </a:solidFill>
                <a:latin typeface="Corbel"/>
                <a:cs typeface="Corbel"/>
              </a:rPr>
              <a:t>EMA </a:t>
            </a:r>
            <a:r>
              <a:rPr sz="3600" spc="-10" dirty="0">
                <a:solidFill>
                  <a:srgbClr val="A7A8A7"/>
                </a:solidFill>
                <a:latin typeface="Corbel"/>
                <a:cs typeface="Corbel"/>
              </a:rPr>
              <a:t>1.1: </a:t>
            </a:r>
            <a:r>
              <a:rPr sz="3600" spc="5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850" spc="5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850" spc="10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850" spc="5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850" spc="10" dirty="0">
                <a:solidFill>
                  <a:srgbClr val="A7A8A7"/>
                </a:solidFill>
                <a:latin typeface="Corbel"/>
                <a:cs typeface="Corbel"/>
              </a:rPr>
              <a:t>Y  </a:t>
            </a:r>
            <a:r>
              <a:rPr sz="2850" spc="5" dirty="0">
                <a:solidFill>
                  <a:srgbClr val="A7A8A7"/>
                </a:solidFill>
                <a:latin typeface="Corbel"/>
                <a:cs typeface="Corbel"/>
              </a:rPr>
              <a:t>SERVICIOS</a:t>
            </a:r>
            <a:r>
              <a:rPr sz="2850" spc="-40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850" spc="10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850" dirty="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2289810" marR="2494915" indent="735965">
              <a:lnSpc>
                <a:spcPct val="100000"/>
              </a:lnSpc>
            </a:pPr>
            <a:r>
              <a:rPr lang="es-ES" sz="3200" spc="-5" dirty="0">
                <a:solidFill>
                  <a:srgbClr val="FFFFFF"/>
                </a:solidFill>
                <a:latin typeface="Corbel"/>
                <a:cs typeface="Corbel"/>
              </a:rPr>
              <a:t>Jesús Pau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endParaRPr sz="32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33273"/>
            <a:ext cx="302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Introducción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09716"/>
            <a:ext cx="8213725" cy="442277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Aplicación</a:t>
            </a:r>
            <a:r>
              <a:rPr sz="240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400">
              <a:latin typeface="Corbel"/>
              <a:cs typeface="Corbel"/>
            </a:endParaRPr>
          </a:p>
          <a:p>
            <a:pPr marL="332740" marR="5080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Una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aplicación 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 aquella aplicación que los usuarios pueden utilizar  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accediendo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un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servidor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a través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Internet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mediante un</a:t>
            </a:r>
            <a:r>
              <a:rPr sz="20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navegador</a:t>
            </a:r>
            <a:endParaRPr sz="2000">
              <a:latin typeface="Corbel"/>
              <a:cs typeface="Corbel"/>
            </a:endParaRPr>
          </a:p>
          <a:p>
            <a:pPr marL="332740" marR="30480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 término aplicación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 un término técnico: todos los sitios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son  aplicaciones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en mayor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menor medida porque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mayoría tienen  cierto contenido</a:t>
            </a:r>
            <a:r>
              <a:rPr sz="2000" spc="-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dinámico</a:t>
            </a:r>
            <a:endParaRPr sz="20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aplicaciones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son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muy</a:t>
            </a:r>
            <a:r>
              <a:rPr sz="2000" spc="-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populares: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1205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navegador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como cliente</a:t>
            </a:r>
            <a:r>
              <a:rPr sz="18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ligero</a:t>
            </a:r>
            <a:endParaRPr sz="18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1195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Independencia del sistema</a:t>
            </a:r>
            <a:r>
              <a:rPr sz="18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operativo</a:t>
            </a:r>
            <a:endParaRPr sz="1800">
              <a:latin typeface="Corbel"/>
              <a:cs typeface="Corbel"/>
            </a:endParaRPr>
          </a:p>
          <a:p>
            <a:pPr marL="624840" marR="422275" lvl="1" indent="-246379">
              <a:lnSpc>
                <a:spcPct val="100000"/>
              </a:lnSpc>
              <a:spcBef>
                <a:spcPts val="1195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Facilidad para actualizar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mantener aplicaciones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web sin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distribuir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instalar  software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miles de usuarios</a:t>
            </a:r>
            <a:r>
              <a:rPr sz="18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potenciales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784" y="1461160"/>
            <a:ext cx="5174615" cy="45427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05"/>
              </a:spcBef>
              <a:buClr>
                <a:srgbClr val="6F6F6F"/>
              </a:buClr>
              <a:buFont typeface="Corbel"/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919191"/>
                </a:solidFill>
                <a:latin typeface="Corbel"/>
                <a:cs typeface="Corbel"/>
              </a:rPr>
              <a:t>Introducción</a:t>
            </a:r>
            <a:endParaRPr sz="2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40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Evolución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histórica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la</a:t>
            </a:r>
            <a:r>
              <a:rPr sz="2200" spc="-7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3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47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Internet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47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000" spc="-8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1.0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47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000" spc="-8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2.0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47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1.0 vs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000" spc="-8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2.0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47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Redes</a:t>
            </a:r>
            <a:r>
              <a:rPr sz="20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sociales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47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hoy</a:t>
            </a:r>
            <a:r>
              <a:rPr sz="2000" spc="-1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día</a:t>
            </a:r>
            <a:endParaRPr sz="20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40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919191"/>
                </a:solidFill>
                <a:latin typeface="Corbel"/>
                <a:cs typeface="Corbel"/>
              </a:rPr>
              <a:t>Navegadores </a:t>
            </a:r>
            <a:r>
              <a:rPr sz="2200" spc="-5" dirty="0">
                <a:solidFill>
                  <a:srgbClr val="919191"/>
                </a:solidFill>
                <a:latin typeface="Corbel"/>
                <a:cs typeface="Corbel"/>
              </a:rPr>
              <a:t>y </a:t>
            </a:r>
            <a:r>
              <a:rPr sz="2200" spc="-10" dirty="0">
                <a:solidFill>
                  <a:srgbClr val="919191"/>
                </a:solidFill>
                <a:latin typeface="Corbel"/>
                <a:cs typeface="Corbel"/>
              </a:rPr>
              <a:t>servidores</a:t>
            </a:r>
            <a:r>
              <a:rPr sz="2200" spc="25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2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40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919191"/>
                </a:solidFill>
                <a:latin typeface="Corbel"/>
                <a:cs typeface="Corbel"/>
              </a:rPr>
              <a:t>Aplicaciones web </a:t>
            </a:r>
            <a:r>
              <a:rPr sz="2200" spc="-5" dirty="0">
                <a:solidFill>
                  <a:srgbClr val="919191"/>
                </a:solidFill>
                <a:latin typeface="Corbel"/>
                <a:cs typeface="Corbel"/>
              </a:rPr>
              <a:t>en dispositivos</a:t>
            </a:r>
            <a:r>
              <a:rPr sz="2200" spc="85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919191"/>
                </a:solidFill>
                <a:latin typeface="Corbel"/>
                <a:cs typeface="Corbel"/>
              </a:rPr>
              <a:t>móviles</a:t>
            </a:r>
            <a:endParaRPr sz="2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40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919191"/>
                </a:solidFill>
                <a:latin typeface="Corbel"/>
                <a:cs typeface="Corbel"/>
              </a:rPr>
              <a:t>Servicios</a:t>
            </a:r>
            <a:r>
              <a:rPr sz="2200" spc="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2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40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919191"/>
                </a:solidFill>
                <a:latin typeface="Corbel"/>
                <a:cs typeface="Corbel"/>
              </a:rPr>
              <a:t>Computación en </a:t>
            </a:r>
            <a:r>
              <a:rPr sz="2200" spc="-10" dirty="0">
                <a:solidFill>
                  <a:srgbClr val="919191"/>
                </a:solidFill>
                <a:latin typeface="Corbel"/>
                <a:cs typeface="Corbel"/>
              </a:rPr>
              <a:t>la</a:t>
            </a:r>
            <a:r>
              <a:rPr sz="2200" spc="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919191"/>
                </a:solidFill>
                <a:latin typeface="Corbel"/>
                <a:cs typeface="Corbel"/>
              </a:rPr>
              <a:t>nube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765" y="172085"/>
            <a:ext cx="6988175" cy="93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">
              <a:lnSpc>
                <a:spcPts val="3345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  <a:p>
            <a:pPr marL="12700">
              <a:lnSpc>
                <a:spcPts val="3825"/>
              </a:lnSpc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Índice 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5939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2. Evolución histórica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de la</a:t>
            </a:r>
            <a:r>
              <a:rPr sz="3600" spc="-20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38784" y="1409716"/>
            <a:ext cx="8001000" cy="413639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Internet</a:t>
            </a:r>
            <a:endParaRPr sz="2400">
              <a:latin typeface="Corbel"/>
              <a:cs typeface="Corbel"/>
            </a:endParaRPr>
          </a:p>
          <a:p>
            <a:pPr marL="332740" marR="5080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En los años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60 la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agencia del Departamento de Defensa de EEUU llamada 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DARPA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Defense Advanced Research Projects </a:t>
            </a:r>
            <a:r>
              <a:rPr sz="2000" i="1" spc="-10" dirty="0">
                <a:solidFill>
                  <a:srgbClr val="4B4B4B"/>
                </a:solidFill>
                <a:latin typeface="Corbel"/>
                <a:cs typeface="Corbel"/>
              </a:rPr>
              <a:t>Agency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)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creó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red</a:t>
            </a:r>
            <a:r>
              <a:rPr sz="2000" spc="-1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Arpanet</a:t>
            </a:r>
            <a:endParaRPr sz="2000">
              <a:latin typeface="Corbel"/>
              <a:cs typeface="Corbel"/>
            </a:endParaRPr>
          </a:p>
          <a:p>
            <a:pPr marL="609600" marR="980440" lvl="1" indent="-247015">
              <a:lnSpc>
                <a:spcPct val="100000"/>
              </a:lnSpc>
              <a:spcBef>
                <a:spcPts val="1120"/>
              </a:spcBef>
              <a:buSzPct val="60000"/>
              <a:buFont typeface="Wingdings"/>
              <a:buChar char=""/>
              <a:tabLst>
                <a:tab pos="61023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mito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 que fue un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sistema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comunicaciones que pudiese  sobrevivir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un ataque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nuclear</a:t>
            </a:r>
            <a:endParaRPr sz="2000">
              <a:latin typeface="Corbel"/>
              <a:cs typeface="Corbel"/>
            </a:endParaRPr>
          </a:p>
          <a:p>
            <a:pPr marL="609600" marR="1221105" lvl="1" indent="-247015">
              <a:lnSpc>
                <a:spcPct val="100000"/>
              </a:lnSpc>
              <a:spcBef>
                <a:spcPts val="1200"/>
              </a:spcBef>
              <a:buSzPct val="60000"/>
              <a:buFont typeface="Wingdings"/>
              <a:buChar char=""/>
              <a:tabLst>
                <a:tab pos="61023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Algunos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opinan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que simplemente fue diseñada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para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tolerar  fallos</a:t>
            </a:r>
            <a:endParaRPr sz="2000">
              <a:latin typeface="Corbel"/>
              <a:cs typeface="Corbel"/>
            </a:endParaRPr>
          </a:p>
          <a:p>
            <a:pPr marL="609600" lvl="1" indent="-247015">
              <a:lnSpc>
                <a:spcPct val="100000"/>
              </a:lnSpc>
              <a:spcBef>
                <a:spcPts val="1200"/>
              </a:spcBef>
              <a:buSzPct val="60000"/>
              <a:buFont typeface="Wingdings"/>
              <a:buChar char=""/>
              <a:tabLst>
                <a:tab pos="610235" algn="l"/>
              </a:tabLst>
            </a:pPr>
            <a:r>
              <a:rPr sz="2000" b="1" spc="-10" dirty="0">
                <a:solidFill>
                  <a:srgbClr val="4B4B4B"/>
                </a:solidFill>
                <a:latin typeface="Corbel"/>
                <a:cs typeface="Corbel"/>
              </a:rPr>
              <a:t>Red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comunicaciones no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centralizada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basada en</a:t>
            </a:r>
            <a:r>
              <a:rPr sz="2000" b="1" spc="-24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b="1" spc="-10" dirty="0">
                <a:solidFill>
                  <a:srgbClr val="4B4B4B"/>
                </a:solidFill>
                <a:latin typeface="Corbel"/>
                <a:cs typeface="Corbel"/>
              </a:rPr>
              <a:t>TCP/IP</a:t>
            </a:r>
            <a:endParaRPr sz="2000">
              <a:latin typeface="Corbel"/>
              <a:cs typeface="Corbel"/>
            </a:endParaRPr>
          </a:p>
          <a:p>
            <a:pPr marL="316865" marR="1727835" indent="-255904">
              <a:lnSpc>
                <a:spcPct val="100000"/>
              </a:lnSpc>
              <a:spcBef>
                <a:spcPts val="1190"/>
              </a:spcBef>
              <a:buClr>
                <a:srgbClr val="65A535"/>
              </a:buClr>
              <a:buFont typeface="Georgia"/>
              <a:buChar char="•"/>
              <a:tabLst>
                <a:tab pos="316865" algn="l"/>
                <a:tab pos="31750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En el año 83 nace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oficialmente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Internet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al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separarse  Milnet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(parte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militar)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</a:t>
            </a:r>
            <a:r>
              <a:rPr sz="2200" spc="-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Arpanet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60335" y="3842003"/>
            <a:ext cx="1883664" cy="152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407" y="4037076"/>
            <a:ext cx="1488947" cy="935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5323" y="3124199"/>
            <a:ext cx="1507235" cy="1094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40396" y="3319271"/>
            <a:ext cx="918971" cy="505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19556"/>
            <a:ext cx="5939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2. Evolución histórica </a:t>
            </a:r>
            <a:r>
              <a:rPr sz="3600" dirty="0">
                <a:solidFill>
                  <a:srgbClr val="FFFFFF"/>
                </a:solidFill>
              </a:rPr>
              <a:t>de la</a:t>
            </a:r>
            <a:r>
              <a:rPr sz="3600" spc="-204" dirty="0">
                <a:solidFill>
                  <a:srgbClr val="FFFFFF"/>
                </a:solidFill>
              </a:rPr>
              <a:t> </a:t>
            </a:r>
            <a:r>
              <a:rPr sz="3600" spc="-50" dirty="0">
                <a:solidFill>
                  <a:srgbClr val="FFFFFF"/>
                </a:solidFill>
              </a:rPr>
              <a:t>Web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8784" y="1489178"/>
            <a:ext cx="8197850" cy="3519804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Internet</a:t>
            </a:r>
            <a:endParaRPr sz="2900">
              <a:latin typeface="Corbel"/>
              <a:cs typeface="Corbel"/>
            </a:endParaRPr>
          </a:p>
          <a:p>
            <a:pPr marL="332740" marR="5080" indent="-256540">
              <a:lnSpc>
                <a:spcPts val="2400"/>
              </a:lnSpc>
              <a:spcBef>
                <a:spcPts val="126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1989 Tim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Berners-Lee, físico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del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CERN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500" i="1" spc="-10" dirty="0">
                <a:solidFill>
                  <a:srgbClr val="4B4B4B"/>
                </a:solidFill>
                <a:latin typeface="Corbel"/>
                <a:cs typeface="Corbel"/>
              </a:rPr>
              <a:t>Conseil </a:t>
            </a:r>
            <a:r>
              <a:rPr sz="2500" i="1" spc="-5" dirty="0">
                <a:solidFill>
                  <a:srgbClr val="4B4B4B"/>
                </a:solidFill>
                <a:latin typeface="Corbel"/>
                <a:cs typeface="Corbel"/>
              </a:rPr>
              <a:t>Européen  pour la Recherche Nucléaire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), propone un primer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esbozo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para  la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WWW </a:t>
            </a:r>
            <a:r>
              <a:rPr sz="2500" spc="-1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500" i="1" spc="-15" dirty="0">
                <a:solidFill>
                  <a:srgbClr val="4B4B4B"/>
                </a:solidFill>
                <a:latin typeface="Corbel"/>
                <a:cs typeface="Corbel"/>
              </a:rPr>
              <a:t>World </a:t>
            </a:r>
            <a:r>
              <a:rPr sz="2500" i="1" spc="-5" dirty="0">
                <a:solidFill>
                  <a:srgbClr val="4B4B4B"/>
                </a:solidFill>
                <a:latin typeface="Corbel"/>
                <a:cs typeface="Corbel"/>
              </a:rPr>
              <a:t>Wide </a:t>
            </a:r>
            <a:r>
              <a:rPr sz="2500" i="1" spc="-2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500" spc="-20" dirty="0">
                <a:solidFill>
                  <a:srgbClr val="4B4B4B"/>
                </a:solidFill>
                <a:latin typeface="Corbel"/>
                <a:cs typeface="Corbel"/>
              </a:rPr>
              <a:t>)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para hacer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accesible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la gran 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cantidad 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información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los proyectos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del</a:t>
            </a:r>
            <a:r>
              <a:rPr sz="25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CERN</a:t>
            </a:r>
            <a:endParaRPr sz="2500">
              <a:latin typeface="Corbel"/>
              <a:cs typeface="Corbel"/>
            </a:endParaRPr>
          </a:p>
          <a:p>
            <a:pPr marL="624840" marR="712470" lvl="1" indent="-246379">
              <a:lnSpc>
                <a:spcPts val="2110"/>
              </a:lnSpc>
              <a:spcBef>
                <a:spcPts val="1210"/>
              </a:spcBef>
              <a:buSzPct val="59090"/>
              <a:buFont typeface="Wingdings"/>
              <a:buChar char=""/>
              <a:tabLst>
                <a:tab pos="625475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Berners-Lee y su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equipo escriben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primer servidor web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y el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primer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programa</a:t>
            </a:r>
            <a:r>
              <a:rPr sz="22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cliente</a:t>
            </a:r>
            <a:endParaRPr sz="2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685"/>
              </a:spcBef>
              <a:buSzPct val="59090"/>
              <a:buFont typeface="Wingdings"/>
              <a:buChar char=""/>
              <a:tabLst>
                <a:tab pos="625475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Berners-Lee y su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equipo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crearon el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HTML,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el HTTP y las</a:t>
            </a:r>
            <a:r>
              <a:rPr sz="2200" spc="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URL</a:t>
            </a:r>
            <a:endParaRPr sz="22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58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1994</a:t>
            </a:r>
            <a:r>
              <a:rPr sz="25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nace</a:t>
            </a:r>
            <a:r>
              <a:rPr sz="25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el</a:t>
            </a:r>
            <a:r>
              <a:rPr sz="2500" spc="-1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W3C</a:t>
            </a:r>
            <a:r>
              <a:rPr sz="25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1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500" i="1" spc="-15" dirty="0">
                <a:solidFill>
                  <a:srgbClr val="4B4B4B"/>
                </a:solidFill>
                <a:latin typeface="Corbel"/>
                <a:cs typeface="Corbel"/>
              </a:rPr>
              <a:t>World</a:t>
            </a:r>
            <a:r>
              <a:rPr sz="2500" i="1" spc="-1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i="1" spc="-5" dirty="0">
                <a:solidFill>
                  <a:srgbClr val="4B4B4B"/>
                </a:solidFill>
                <a:latin typeface="Corbel"/>
                <a:cs typeface="Corbel"/>
              </a:rPr>
              <a:t>Wide</a:t>
            </a:r>
            <a:r>
              <a:rPr sz="2500" i="1" spc="-1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i="1" spc="-2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500" i="1" spc="-10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i="1" spc="-10" dirty="0">
                <a:solidFill>
                  <a:srgbClr val="4B4B4B"/>
                </a:solidFill>
                <a:latin typeface="Corbel"/>
                <a:cs typeface="Corbel"/>
              </a:rPr>
              <a:t>Consortium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25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1191" y="4890515"/>
            <a:ext cx="2465831" cy="1851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36264" y="5085588"/>
            <a:ext cx="1877567" cy="1263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1975" y="5085588"/>
            <a:ext cx="1589531" cy="1168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48399" y="4890515"/>
            <a:ext cx="2276855" cy="18516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3472" y="5085588"/>
            <a:ext cx="1688591" cy="126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19556"/>
            <a:ext cx="5939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2. Evolución histórica </a:t>
            </a:r>
            <a:r>
              <a:rPr sz="3600" dirty="0">
                <a:solidFill>
                  <a:srgbClr val="FFFFFF"/>
                </a:solidFill>
              </a:rPr>
              <a:t>de la</a:t>
            </a:r>
            <a:r>
              <a:rPr sz="3600" spc="-204" dirty="0">
                <a:solidFill>
                  <a:srgbClr val="FFFFFF"/>
                </a:solidFill>
              </a:rPr>
              <a:t> </a:t>
            </a:r>
            <a:r>
              <a:rPr sz="3600" spc="-50" dirty="0">
                <a:solidFill>
                  <a:srgbClr val="FFFFFF"/>
                </a:solidFill>
              </a:rPr>
              <a:t>Web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8784" y="1492851"/>
            <a:ext cx="8067040" cy="40608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spc="-4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r>
              <a:rPr sz="3200" spc="-1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65A535"/>
                </a:solidFill>
                <a:latin typeface="Corbel"/>
                <a:cs typeface="Corbel"/>
              </a:rPr>
              <a:t>1.0</a:t>
            </a:r>
            <a:endParaRPr sz="3200">
              <a:latin typeface="Corbel"/>
              <a:cs typeface="Corbel"/>
            </a:endParaRPr>
          </a:p>
          <a:p>
            <a:pPr marL="332740" marR="5080" indent="-256540">
              <a:lnSpc>
                <a:spcPts val="2590"/>
              </a:lnSpc>
              <a:spcBef>
                <a:spcPts val="127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1993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1997 la </a:t>
            </a:r>
            <a:r>
              <a:rPr sz="2700" spc="-35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es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principalmente estática,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y</a:t>
            </a:r>
            <a:r>
              <a:rPr sz="2700" spc="-19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sus  contenidos son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“sólo</a:t>
            </a:r>
            <a:r>
              <a:rPr sz="2700" spc="-7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lectura”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575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parte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1997 hay varios hitos</a:t>
            </a:r>
            <a:r>
              <a:rPr sz="2700" spc="-4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tecnológicos:</a:t>
            </a:r>
            <a:endParaRPr sz="27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635"/>
              </a:spcBef>
              <a:buSzPct val="60416"/>
              <a:buFont typeface="Wingdings"/>
              <a:buChar char=""/>
              <a:tabLst>
                <a:tab pos="625475" algn="l"/>
              </a:tabLst>
            </a:pP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2400" dirty="0">
                <a:solidFill>
                  <a:srgbClr val="4B4B4B"/>
                </a:solidFill>
                <a:latin typeface="Corbel"/>
                <a:cs typeface="Corbel"/>
              </a:rPr>
              <a:t>1997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aparecen los</a:t>
            </a:r>
            <a:r>
              <a:rPr sz="2400" spc="-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blogs</a:t>
            </a:r>
            <a:endParaRPr sz="24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620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2400" dirty="0">
                <a:solidFill>
                  <a:srgbClr val="4B4B4B"/>
                </a:solidFill>
                <a:latin typeface="Corbel"/>
                <a:cs typeface="Corbel"/>
              </a:rPr>
              <a:t>1998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nace</a:t>
            </a:r>
            <a:r>
              <a:rPr sz="2400" spc="-1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Google</a:t>
            </a:r>
            <a:endParaRPr sz="24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620"/>
              </a:spcBef>
              <a:buSzPct val="60416"/>
              <a:buFont typeface="Wingdings"/>
              <a:buChar char=""/>
              <a:tabLst>
                <a:tab pos="625475" algn="l"/>
              </a:tabLst>
            </a:pP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2400" spc="-15" dirty="0">
                <a:solidFill>
                  <a:srgbClr val="4B4B4B"/>
                </a:solidFill>
                <a:latin typeface="Corbel"/>
                <a:cs typeface="Corbel"/>
              </a:rPr>
              <a:t>2001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nace la</a:t>
            </a:r>
            <a:r>
              <a:rPr sz="2400" spc="-1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Wikipedia</a:t>
            </a:r>
            <a:endParaRPr sz="2400">
              <a:latin typeface="Corbel"/>
              <a:cs typeface="Corbel"/>
            </a:endParaRPr>
          </a:p>
          <a:p>
            <a:pPr marL="332740" marR="852805" indent="-256540">
              <a:lnSpc>
                <a:spcPct val="80000"/>
              </a:lnSpc>
              <a:spcBef>
                <a:spcPts val="1185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Los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usuarios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tienen más facilidades para editar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el 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contenido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las páginas</a:t>
            </a:r>
            <a:r>
              <a:rPr sz="2700" spc="-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20583" y="3593591"/>
            <a:ext cx="1027175" cy="102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1555" y="3319271"/>
            <a:ext cx="1702307" cy="1702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4108" y="3788664"/>
            <a:ext cx="635507" cy="638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5939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2. Evolución histórica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de la</a:t>
            </a:r>
            <a:r>
              <a:rPr sz="3600" spc="-20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8137525" cy="390588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3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r>
              <a:rPr sz="2700" spc="-1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10" dirty="0">
                <a:solidFill>
                  <a:srgbClr val="65A535"/>
                </a:solidFill>
                <a:latin typeface="Corbel"/>
                <a:cs typeface="Corbel"/>
              </a:rPr>
              <a:t>2.0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5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Los usuarios toman el control de los</a:t>
            </a:r>
            <a:r>
              <a:rPr sz="2200" spc="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contenidos</a:t>
            </a:r>
            <a:endParaRPr sz="2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2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1.0: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</a:t>
            </a:r>
            <a:r>
              <a:rPr sz="2000" spc="-6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lectura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20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2.0: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lectura/escritura</a:t>
            </a:r>
            <a:r>
              <a:rPr sz="2000" spc="-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(social)</a:t>
            </a:r>
            <a:endParaRPr sz="2000">
              <a:latin typeface="Corbel"/>
              <a:cs typeface="Corbel"/>
            </a:endParaRPr>
          </a:p>
          <a:p>
            <a:pPr marL="332740" marR="210185" indent="-256540">
              <a:lnSpc>
                <a:spcPct val="100000"/>
              </a:lnSpc>
              <a:spcBef>
                <a:spcPts val="114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El término </a:t>
            </a:r>
            <a:r>
              <a:rPr sz="2200" spc="-35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2.0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fue acuñado por Dale Dougherty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(confundador 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O'Reilly)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en</a:t>
            </a:r>
            <a:r>
              <a:rPr sz="2200" spc="-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20" dirty="0">
                <a:solidFill>
                  <a:srgbClr val="4B4B4B"/>
                </a:solidFill>
                <a:latin typeface="Corbel"/>
                <a:cs typeface="Corbel"/>
              </a:rPr>
              <a:t>2004</a:t>
            </a:r>
            <a:endParaRPr sz="2200">
              <a:latin typeface="Corbel"/>
              <a:cs typeface="Corbel"/>
            </a:endParaRPr>
          </a:p>
          <a:p>
            <a:pPr marL="332740" marR="311150" indent="-256540">
              <a:lnSpc>
                <a:spcPct val="10000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200" spc="-35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concibe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como una plataforma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dinámica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y en constante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evolución</a:t>
            </a:r>
            <a:endParaRPr sz="22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Inteligencia colectiva: creación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contenidos de forma</a:t>
            </a:r>
            <a:r>
              <a:rPr sz="2200" spc="18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colaborativa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7453883" y="1793747"/>
            <a:ext cx="1690116" cy="1693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48955" y="1988820"/>
            <a:ext cx="1104900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5939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2. Evolución histórica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de la</a:t>
            </a:r>
            <a:r>
              <a:rPr sz="3600" spc="-20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3150235" cy="98615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35" dirty="0">
                <a:solidFill>
                  <a:srgbClr val="65A535"/>
                </a:solidFill>
                <a:latin typeface="Corbel"/>
                <a:cs typeface="Corbel"/>
              </a:rPr>
              <a:t>Web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1.0 </a:t>
            </a:r>
            <a:r>
              <a:rPr sz="2700" dirty="0">
                <a:solidFill>
                  <a:srgbClr val="65A535"/>
                </a:solidFill>
                <a:latin typeface="Corbel"/>
                <a:cs typeface="Corbel"/>
              </a:rPr>
              <a:t>vs </a:t>
            </a:r>
            <a:r>
              <a:rPr sz="2700" spc="-3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r>
              <a:rPr sz="2700" spc="-17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2.0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5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Información y</a:t>
            </a:r>
            <a:r>
              <a:rPr sz="22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referencia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1117650" y="5905144"/>
            <a:ext cx="2630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Enciclopedias en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Internet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2352" y="590514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Wikipedia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1123" y="2564892"/>
            <a:ext cx="3688079" cy="3265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6196" y="2564892"/>
            <a:ext cx="4323587" cy="3110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5939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2. Evolución histórica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de la</a:t>
            </a:r>
            <a:r>
              <a:rPr sz="3600" spc="-20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2726055" cy="98615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35" dirty="0">
                <a:solidFill>
                  <a:srgbClr val="65A535"/>
                </a:solidFill>
                <a:latin typeface="Corbel"/>
                <a:cs typeface="Corbel"/>
              </a:rPr>
              <a:t>Web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1.0 </a:t>
            </a:r>
            <a:r>
              <a:rPr sz="2700" dirty="0">
                <a:solidFill>
                  <a:srgbClr val="65A535"/>
                </a:solidFill>
                <a:latin typeface="Corbel"/>
                <a:cs typeface="Corbel"/>
              </a:rPr>
              <a:t>vs </a:t>
            </a:r>
            <a:r>
              <a:rPr sz="2700" spc="-3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r>
              <a:rPr sz="2700" spc="-2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2.0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5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Organizar</a:t>
            </a:r>
            <a:r>
              <a:rPr sz="2200" spc="-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contenido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2210739" y="5819190"/>
            <a:ext cx="1950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Lista de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categorías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7485" y="5819190"/>
            <a:ext cx="1141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Etiquetado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0347" y="2583179"/>
            <a:ext cx="3791711" cy="3006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6647" y="2674620"/>
            <a:ext cx="1958339" cy="2714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5939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2. Evolución histórica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de la</a:t>
            </a:r>
            <a:r>
              <a:rPr sz="3600" spc="-20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09716"/>
            <a:ext cx="8059420" cy="408749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-15" dirty="0">
                <a:solidFill>
                  <a:srgbClr val="65A535"/>
                </a:solidFill>
                <a:latin typeface="Corbel"/>
                <a:cs typeface="Corbel"/>
              </a:rPr>
              <a:t>Redes</a:t>
            </a:r>
            <a:r>
              <a:rPr sz="2400" spc="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sociales</a:t>
            </a:r>
            <a:endParaRPr sz="24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redes sociales forman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parte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denominada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000" spc="-15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2.0</a:t>
            </a:r>
            <a:endParaRPr sz="2000">
              <a:latin typeface="Corbel"/>
              <a:cs typeface="Corbel"/>
            </a:endParaRPr>
          </a:p>
          <a:p>
            <a:pPr marL="332740" marR="666115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redes sociales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son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aplicaciones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que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permiten la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creación de 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comunidades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personas en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que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se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establece un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intercambio 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dinámico de</a:t>
            </a:r>
            <a:r>
              <a:rPr sz="2000" spc="-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información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: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1200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Espacios para conocerse, intercambiar ideas, reencontrarse con otras</a:t>
            </a:r>
            <a:r>
              <a:rPr sz="1800" spc="8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personas</a:t>
            </a:r>
            <a:endParaRPr sz="18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1195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Espacios para ofertar productos, servicios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realizar negocios</a:t>
            </a:r>
            <a:endParaRPr sz="18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1195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Espacios para compartir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intercambiar información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diferentes</a:t>
            </a:r>
            <a:r>
              <a:rPr sz="1800" spc="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medios</a:t>
            </a:r>
            <a:endParaRPr sz="1800">
              <a:latin typeface="Corbel"/>
              <a:cs typeface="Corbel"/>
            </a:endParaRPr>
          </a:p>
          <a:p>
            <a:pPr marL="624840" marR="5080" lvl="1" indent="-246379">
              <a:lnSpc>
                <a:spcPct val="100000"/>
              </a:lnSpc>
              <a:spcBef>
                <a:spcPts val="1195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Espacios para servicios sociales como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búsqueda de personas desaparecidas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o 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intereses</a:t>
            </a:r>
            <a:r>
              <a:rPr sz="1800" spc="-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particulares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5939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2. Evolución histórica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de la</a:t>
            </a:r>
            <a:r>
              <a:rPr sz="3600" spc="-204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7827645" cy="321246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10" dirty="0">
                <a:solidFill>
                  <a:srgbClr val="65A535"/>
                </a:solidFill>
                <a:latin typeface="Corbel"/>
                <a:cs typeface="Corbel"/>
              </a:rPr>
              <a:t>Redes</a:t>
            </a:r>
            <a:r>
              <a:rPr sz="2700" spc="-3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sociales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5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Cada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red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social tiene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ciertas características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que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la</a:t>
            </a:r>
            <a:r>
              <a:rPr sz="2200" spc="1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diferencian:</a:t>
            </a:r>
            <a:endParaRPr sz="2200">
              <a:latin typeface="Corbel"/>
              <a:cs typeface="Corbel"/>
            </a:endParaRPr>
          </a:p>
          <a:p>
            <a:pPr marL="624840" marR="5080" lvl="1" indent="-246379">
              <a:lnSpc>
                <a:spcPct val="80000"/>
              </a:lnSpc>
              <a:spcBef>
                <a:spcPts val="120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Redes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sociales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generalistas para las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relaciones personales: Facebook, 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Google+,</a:t>
            </a:r>
            <a:r>
              <a:rPr sz="2000" spc="-18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25" dirty="0">
                <a:solidFill>
                  <a:srgbClr val="4B4B4B"/>
                </a:solidFill>
                <a:latin typeface="Corbel"/>
                <a:cs typeface="Corbel"/>
              </a:rPr>
              <a:t>Tuenti)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20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Redes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sociales centradas en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agilidad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comunicación:</a:t>
            </a:r>
            <a:r>
              <a:rPr sz="2000" spc="-204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20" dirty="0">
                <a:solidFill>
                  <a:srgbClr val="4B4B4B"/>
                </a:solidFill>
                <a:latin typeface="Corbel"/>
                <a:cs typeface="Corbel"/>
              </a:rPr>
              <a:t>Twitter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20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Redes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sociales centradas en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relaciones laborales:</a:t>
            </a:r>
            <a:r>
              <a:rPr sz="2000" spc="-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Linkedin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20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Redes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sociales centradas en </a:t>
            </a:r>
            <a:r>
              <a:rPr sz="2000" spc="-15" dirty="0">
                <a:solidFill>
                  <a:srgbClr val="4B4B4B"/>
                </a:solidFill>
                <a:latin typeface="Corbel"/>
                <a:cs typeface="Corbel"/>
              </a:rPr>
              <a:t>vídeos:YouTube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20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Redes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sociales centradas en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imágenes: </a:t>
            </a:r>
            <a:r>
              <a:rPr sz="2000" spc="-15" dirty="0">
                <a:solidFill>
                  <a:srgbClr val="4B4B4B"/>
                </a:solidFill>
                <a:latin typeface="Corbel"/>
                <a:cs typeface="Corbel"/>
              </a:rPr>
              <a:t>Flickr,</a:t>
            </a:r>
            <a:r>
              <a:rPr sz="2000" spc="-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Instagram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141476" y="4995671"/>
            <a:ext cx="1155191" cy="435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0871" y="4881371"/>
            <a:ext cx="1833371" cy="637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5392" y="4995671"/>
            <a:ext cx="1371072" cy="4385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9568" y="5591555"/>
            <a:ext cx="1677923" cy="617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4127" y="5704332"/>
            <a:ext cx="1388363" cy="3916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36592" y="5547359"/>
            <a:ext cx="1149095" cy="6888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97752" y="5663184"/>
            <a:ext cx="2028443" cy="6355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04888" y="4861559"/>
            <a:ext cx="1220723" cy="685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80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784" y="1437995"/>
            <a:ext cx="7309484" cy="35737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15"/>
              </a:spcBef>
              <a:buClr>
                <a:srgbClr val="65A535"/>
              </a:buClr>
              <a:buFont typeface="Corbel"/>
              <a:buAutoNum type="arabicPeriod"/>
              <a:tabLst>
                <a:tab pos="469265" algn="l"/>
                <a:tab pos="469900" algn="l"/>
              </a:tabLst>
            </a:pPr>
            <a:r>
              <a:rPr sz="3200" spc="-10" dirty="0">
                <a:solidFill>
                  <a:srgbClr val="4B4B4B"/>
                </a:solidFill>
                <a:latin typeface="Corbel"/>
                <a:cs typeface="Corbel"/>
              </a:rPr>
              <a:t>Introducción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Evolución histórica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de la</a:t>
            </a:r>
            <a:r>
              <a:rPr sz="3200" spc="-2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200" spc="-4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Navegadores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servidores</a:t>
            </a:r>
            <a:r>
              <a:rPr sz="3200" spc="-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Aplicaciones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web en </a:t>
            </a: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dispositivos</a:t>
            </a:r>
            <a:r>
              <a:rPr sz="3200" spc="-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móviles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Servicios</a:t>
            </a:r>
            <a:r>
              <a:rPr sz="32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Computación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en la</a:t>
            </a:r>
            <a:r>
              <a:rPr sz="3200" spc="-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nube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9143" y="6568620"/>
            <a:ext cx="178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2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765" y="172085"/>
            <a:ext cx="6988175" cy="93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">
              <a:lnSpc>
                <a:spcPts val="3345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  <a:p>
            <a:pPr marL="12700">
              <a:lnSpc>
                <a:spcPts val="3825"/>
              </a:lnSpc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Índice 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19556"/>
            <a:ext cx="5939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2. Evolución histórica </a:t>
            </a:r>
            <a:r>
              <a:rPr sz="3600" dirty="0">
                <a:solidFill>
                  <a:srgbClr val="FFFFFF"/>
                </a:solidFill>
              </a:rPr>
              <a:t>de la</a:t>
            </a:r>
            <a:r>
              <a:rPr sz="3600" spc="-204" dirty="0">
                <a:solidFill>
                  <a:srgbClr val="FFFFFF"/>
                </a:solidFill>
              </a:rPr>
              <a:t> </a:t>
            </a:r>
            <a:r>
              <a:rPr sz="3600" spc="-50" dirty="0">
                <a:solidFill>
                  <a:srgbClr val="FFFFFF"/>
                </a:solidFill>
              </a:rPr>
              <a:t>Web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04235"/>
            <a:ext cx="8090534" cy="362966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3200" spc="-15" dirty="0">
                <a:solidFill>
                  <a:srgbClr val="65A535"/>
                </a:solidFill>
                <a:latin typeface="Corbel"/>
                <a:cs typeface="Corbel"/>
              </a:rPr>
              <a:t>Redes</a:t>
            </a:r>
            <a:r>
              <a:rPr sz="32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65A535"/>
                </a:solidFill>
                <a:latin typeface="Corbel"/>
                <a:cs typeface="Corbel"/>
              </a:rPr>
              <a:t>sociales</a:t>
            </a:r>
            <a:endParaRPr sz="3200">
              <a:latin typeface="Corbel"/>
              <a:cs typeface="Corbel"/>
            </a:endParaRPr>
          </a:p>
          <a:p>
            <a:pPr marL="332740" marR="508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En los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últimos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años las redes sociales se han convertido 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en el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centro neurálgico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la</a:t>
            </a:r>
            <a:r>
              <a:rPr sz="2700" spc="-20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3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marR="363855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Para los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usuarios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es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cómodo comunicarse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una red  social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porque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todos los servicios están</a:t>
            </a:r>
            <a:r>
              <a:rPr sz="27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b="1" spc="-5" dirty="0">
                <a:solidFill>
                  <a:srgbClr val="4B4B4B"/>
                </a:solidFill>
                <a:latin typeface="Corbel"/>
                <a:cs typeface="Corbel"/>
              </a:rPr>
              <a:t>integrados</a:t>
            </a:r>
            <a:endParaRPr sz="2700">
              <a:latin typeface="Corbel"/>
              <a:cs typeface="Corbel"/>
            </a:endParaRPr>
          </a:p>
          <a:p>
            <a:pPr marL="332740" marR="53340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Las páginas webs se integran cada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vez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más con las  redes sociales (botones +1, me gusta, </a:t>
            </a:r>
            <a:r>
              <a:rPr sz="2700" spc="-20" dirty="0">
                <a:solidFill>
                  <a:srgbClr val="4B4B4B"/>
                </a:solidFill>
                <a:latin typeface="Corbel"/>
                <a:cs typeface="Corbel"/>
              </a:rPr>
              <a:t>compartir,</a:t>
            </a:r>
            <a:r>
              <a:rPr sz="27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…)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94233"/>
            <a:ext cx="3745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Índice de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75486"/>
            <a:ext cx="6416675" cy="456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10" dirty="0">
                <a:solidFill>
                  <a:srgbClr val="919191"/>
                </a:solidFill>
                <a:latin typeface="Corbel"/>
                <a:cs typeface="Corbel"/>
              </a:rPr>
              <a:t>Introducción</a:t>
            </a:r>
            <a:endParaRPr sz="30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2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Evolución histórica </a:t>
            </a:r>
            <a:r>
              <a:rPr sz="3000" dirty="0">
                <a:solidFill>
                  <a:srgbClr val="919191"/>
                </a:solidFill>
                <a:latin typeface="Corbel"/>
                <a:cs typeface="Corbel"/>
              </a:rPr>
              <a:t>de la</a:t>
            </a:r>
            <a:r>
              <a:rPr sz="3000" spc="-15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000" spc="-40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0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20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Navegadores </a:t>
            </a:r>
            <a:r>
              <a:rPr sz="3000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servidores</a:t>
            </a:r>
            <a:r>
              <a:rPr sz="30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3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265"/>
              </a:spcBef>
              <a:buSzPct val="59615"/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Navegadores</a:t>
            </a:r>
            <a:r>
              <a:rPr sz="2600" spc="-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6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260"/>
              </a:spcBef>
              <a:buSzPct val="59615"/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Servidores</a:t>
            </a:r>
            <a:r>
              <a:rPr sz="2600" spc="-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6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260"/>
              </a:spcBef>
              <a:buSzPct val="59615"/>
              <a:buFont typeface="Wingdings"/>
              <a:buChar char=""/>
              <a:tabLst>
                <a:tab pos="625475" algn="l"/>
              </a:tabLst>
            </a:pPr>
            <a:r>
              <a:rPr sz="2600" dirty="0">
                <a:solidFill>
                  <a:srgbClr val="4B4B4B"/>
                </a:solidFill>
                <a:latin typeface="Corbel"/>
                <a:cs typeface="Corbel"/>
              </a:rPr>
              <a:t>Protocolo</a:t>
            </a:r>
            <a:r>
              <a:rPr sz="26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HTTP</a:t>
            </a:r>
            <a:endParaRPr sz="26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260"/>
              </a:spcBef>
              <a:buSzPct val="59615"/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Programación </a:t>
            </a:r>
            <a:r>
              <a:rPr sz="2600" dirty="0">
                <a:solidFill>
                  <a:srgbClr val="4B4B4B"/>
                </a:solidFill>
                <a:latin typeface="Corbel"/>
                <a:cs typeface="Corbel"/>
              </a:rPr>
              <a:t>del </a:t>
            </a: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lado </a:t>
            </a:r>
            <a:r>
              <a:rPr sz="2600" dirty="0">
                <a:solidFill>
                  <a:srgbClr val="4B4B4B"/>
                </a:solidFill>
                <a:latin typeface="Corbel"/>
                <a:cs typeface="Corbel"/>
              </a:rPr>
              <a:t>del</a:t>
            </a:r>
            <a:r>
              <a:rPr sz="2600" spc="-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servidor</a:t>
            </a:r>
            <a:endParaRPr sz="26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14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Aplicaciones web dispositivos</a:t>
            </a:r>
            <a:r>
              <a:rPr sz="3000" spc="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móviles</a:t>
            </a:r>
            <a:endParaRPr sz="30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2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Servicios</a:t>
            </a:r>
            <a:r>
              <a:rPr sz="3000" spc="-1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0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2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Computación en </a:t>
            </a:r>
            <a:r>
              <a:rPr sz="3000" dirty="0">
                <a:solidFill>
                  <a:srgbClr val="919191"/>
                </a:solidFill>
                <a:latin typeface="Corbel"/>
                <a:cs typeface="Corbel"/>
              </a:rPr>
              <a:t>la</a:t>
            </a:r>
            <a:r>
              <a:rPr sz="3000" spc="1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nube</a:t>
            </a:r>
            <a:endParaRPr sz="30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09716"/>
            <a:ext cx="8213725" cy="469646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Navegadores web</a:t>
            </a:r>
            <a:endParaRPr sz="2400">
              <a:latin typeface="Corbel"/>
              <a:cs typeface="Corbel"/>
            </a:endParaRPr>
          </a:p>
          <a:p>
            <a:pPr marL="332105" marR="5080" indent="-255904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Un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navegador 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 una aplicación que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se instala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en el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sistema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que utiliza  el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usuario</a:t>
            </a:r>
            <a:endParaRPr sz="2000">
              <a:latin typeface="Corbel"/>
              <a:cs typeface="Corbel"/>
            </a:endParaRPr>
          </a:p>
          <a:p>
            <a:pPr marL="332105" marR="139065" indent="-255904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 usuario escribe una dirección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(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URL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, </a:t>
            </a: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Uniform Resource Locator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).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dirección contiene el nombre del servidor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y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 nombre del recurso que 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se</a:t>
            </a:r>
            <a:r>
              <a:rPr sz="2000" spc="-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solicita</a:t>
            </a:r>
            <a:endParaRPr sz="2000">
              <a:latin typeface="Corbel"/>
              <a:cs typeface="Corbel"/>
            </a:endParaRPr>
          </a:p>
          <a:p>
            <a:pPr marL="332105" indent="-255904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 navegador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hace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una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petición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al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servidor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solicita el</a:t>
            </a:r>
            <a:r>
              <a:rPr sz="2000" spc="-7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recurso</a:t>
            </a:r>
            <a:endParaRPr sz="2000">
              <a:latin typeface="Corbel"/>
              <a:cs typeface="Corbel"/>
            </a:endParaRPr>
          </a:p>
          <a:p>
            <a:pPr marL="332740" marR="28448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 navegador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descarga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recurso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y lo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visualiza </a:t>
            </a:r>
            <a:r>
              <a:rPr sz="2000" spc="-20" dirty="0">
                <a:solidFill>
                  <a:srgbClr val="4B4B4B"/>
                </a:solidFill>
                <a:latin typeface="Corbel"/>
                <a:cs typeface="Corbel"/>
              </a:rPr>
              <a:t>(o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descarga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si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no puede  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hacerlo)</a:t>
            </a:r>
            <a:endParaRPr sz="2000">
              <a:latin typeface="Corbel"/>
              <a:cs typeface="Corbel"/>
            </a:endParaRPr>
          </a:p>
          <a:p>
            <a:pPr marL="332740" marR="239395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Si el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recurso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en una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página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HTML, además de visualizar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su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contenido,  descarga recursos adicionales como imágenes, estilos, etc.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los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visualiza 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integrados en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</a:t>
            </a:r>
            <a:r>
              <a:rPr sz="2000" spc="-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página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4275455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Evolución de los navegadores</a:t>
            </a:r>
            <a:r>
              <a:rPr sz="2200" spc="-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0" y="4238244"/>
            <a:ext cx="498347" cy="269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" y="4248911"/>
            <a:ext cx="358139" cy="259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" y="4270247"/>
            <a:ext cx="384048" cy="153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64" y="4270247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E9F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135" y="4280389"/>
            <a:ext cx="1892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4B4B4B"/>
                </a:solidFill>
                <a:latin typeface="Georgia"/>
                <a:cs typeface="Georgia"/>
              </a:rPr>
              <a:t>1</a:t>
            </a:r>
            <a:r>
              <a:rPr sz="600" spc="-5" dirty="0">
                <a:solidFill>
                  <a:srgbClr val="4B4B4B"/>
                </a:solidFill>
                <a:latin typeface="Georgia"/>
                <a:cs typeface="Georgia"/>
              </a:rPr>
              <a:t>990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1574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1574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707" y="4280389"/>
            <a:ext cx="1752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r>
              <a:rPr sz="600" spc="-5" dirty="0">
                <a:solidFill>
                  <a:srgbClr val="FFFFFF"/>
                </a:solidFill>
                <a:latin typeface="Georgia"/>
                <a:cs typeface="Georgia"/>
              </a:rPr>
              <a:t>991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2751" y="4238244"/>
            <a:ext cx="507491" cy="269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9619" y="4248911"/>
            <a:ext cx="353567" cy="259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6759" y="4270247"/>
            <a:ext cx="384047" cy="153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6759" y="4270247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8DD2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53596" y="4280389"/>
            <a:ext cx="1854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4B4B4B"/>
                </a:solidFill>
                <a:latin typeface="Georgia"/>
                <a:cs typeface="Georgia"/>
              </a:rPr>
              <a:t>1</a:t>
            </a:r>
            <a:r>
              <a:rPr sz="600" spc="-5" dirty="0">
                <a:solidFill>
                  <a:srgbClr val="4B4B4B"/>
                </a:solidFill>
                <a:latin typeface="Georgia"/>
                <a:cs typeface="Georgia"/>
              </a:rPr>
              <a:t>992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8700" y="4238244"/>
            <a:ext cx="507491" cy="269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5567" y="4248911"/>
            <a:ext cx="353567" cy="259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92708" y="4270247"/>
            <a:ext cx="384047" cy="153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2708" y="4270247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65A5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9578" y="4280389"/>
            <a:ext cx="1847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4B4B4B"/>
                </a:solidFill>
                <a:latin typeface="Georgia"/>
                <a:cs typeface="Georgia"/>
              </a:rPr>
              <a:t>1</a:t>
            </a:r>
            <a:r>
              <a:rPr sz="600" spc="-5" dirty="0">
                <a:solidFill>
                  <a:srgbClr val="4B4B4B"/>
                </a:solidFill>
                <a:latin typeface="Georgia"/>
                <a:cs typeface="Georgia"/>
              </a:rPr>
              <a:t>993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74647" y="4238244"/>
            <a:ext cx="509015" cy="2697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1516" y="4248911"/>
            <a:ext cx="353567" cy="259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8655" y="4270247"/>
            <a:ext cx="385571" cy="1539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38655" y="4270247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80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45563" y="4280389"/>
            <a:ext cx="1854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4B4B4B"/>
                </a:solidFill>
                <a:latin typeface="Georgia"/>
                <a:cs typeface="Georgia"/>
              </a:rPr>
              <a:t>1</a:t>
            </a:r>
            <a:r>
              <a:rPr sz="600" spc="-5" dirty="0">
                <a:solidFill>
                  <a:srgbClr val="4B4B4B"/>
                </a:solidFill>
                <a:latin typeface="Georgia"/>
                <a:cs typeface="Georgia"/>
              </a:rPr>
              <a:t>994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20595" y="4238244"/>
            <a:ext cx="509015" cy="2697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08988" y="4248911"/>
            <a:ext cx="350519" cy="259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4604" y="4270247"/>
            <a:ext cx="385571" cy="1539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84604" y="4270247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80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93069" y="4280389"/>
            <a:ext cx="182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4B4B4B"/>
                </a:solidFill>
                <a:latin typeface="Georgia"/>
                <a:cs typeface="Georgia"/>
              </a:rPr>
              <a:t>1995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66544" y="4238244"/>
            <a:ext cx="509015" cy="2697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53411" y="4248911"/>
            <a:ext cx="353567" cy="259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0551" y="4270247"/>
            <a:ext cx="385572" cy="153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0551" y="4270247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80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5C92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237560" y="4280389"/>
            <a:ext cx="1854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4B4B4B"/>
                </a:solidFill>
                <a:latin typeface="Georgia"/>
                <a:cs typeface="Georgia"/>
              </a:rPr>
              <a:t>1</a:t>
            </a:r>
            <a:r>
              <a:rPr sz="600" spc="-5" dirty="0">
                <a:solidFill>
                  <a:srgbClr val="4B4B4B"/>
                </a:solidFill>
                <a:latin typeface="Georgia"/>
                <a:cs typeface="Georgia"/>
              </a:rPr>
              <a:t>996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77261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80" h="154304">
                <a:moveTo>
                  <a:pt x="308610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8610" y="153924"/>
                </a:lnTo>
                <a:lnTo>
                  <a:pt x="385572" y="76962"/>
                </a:lnTo>
                <a:lnTo>
                  <a:pt x="308610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77261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80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586592" y="4280389"/>
            <a:ext cx="1809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Georgia"/>
                <a:cs typeface="Georgia"/>
              </a:rPr>
              <a:t>1997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23210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80" h="154304">
                <a:moveTo>
                  <a:pt x="308610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8610" y="153924"/>
                </a:lnTo>
                <a:lnTo>
                  <a:pt x="385572" y="76962"/>
                </a:lnTo>
                <a:lnTo>
                  <a:pt x="308610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23210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80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928004" y="4280389"/>
            <a:ext cx="1879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Georgia"/>
                <a:cs typeface="Georgia"/>
              </a:rPr>
              <a:t>1998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169157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308610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8610" y="153924"/>
                </a:lnTo>
                <a:lnTo>
                  <a:pt x="385572" y="76962"/>
                </a:lnTo>
                <a:lnTo>
                  <a:pt x="308610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69157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275511" y="4280389"/>
            <a:ext cx="1854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r>
              <a:rPr sz="600" spc="-5" dirty="0">
                <a:solidFill>
                  <a:srgbClr val="FFFFFF"/>
                </a:solidFill>
                <a:latin typeface="Georgia"/>
                <a:cs typeface="Georgia"/>
              </a:rPr>
              <a:t>999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515105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308610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8610" y="153924"/>
                </a:lnTo>
                <a:lnTo>
                  <a:pt x="385572" y="76962"/>
                </a:lnTo>
                <a:lnTo>
                  <a:pt x="308610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15105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609303" y="4280389"/>
            <a:ext cx="2101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2000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61053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308610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8610" y="153924"/>
                </a:lnTo>
                <a:lnTo>
                  <a:pt x="385572" y="76962"/>
                </a:lnTo>
                <a:lnTo>
                  <a:pt x="308610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61053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962875" y="4280389"/>
            <a:ext cx="1962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2001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207002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308610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8610" y="153924"/>
                </a:lnTo>
                <a:lnTo>
                  <a:pt x="385572" y="76962"/>
                </a:lnTo>
                <a:lnTo>
                  <a:pt x="308610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07002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304286" y="4280389"/>
            <a:ext cx="2057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2002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460747" y="4227576"/>
            <a:ext cx="553211" cy="2926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65903" y="4248911"/>
            <a:ext cx="373379" cy="2590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52950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308610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8610" y="153924"/>
                </a:lnTo>
                <a:lnTo>
                  <a:pt x="385572" y="76962"/>
                </a:lnTo>
                <a:lnTo>
                  <a:pt x="308610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52950" y="4271009"/>
            <a:ext cx="386080" cy="154305"/>
          </a:xfrm>
          <a:custGeom>
            <a:avLst/>
            <a:gdLst/>
            <a:ahLst/>
            <a:cxnLst/>
            <a:rect l="l" t="t" r="r" b="b"/>
            <a:pathLst>
              <a:path w="386079" h="154304">
                <a:moveTo>
                  <a:pt x="0" y="0"/>
                </a:moveTo>
                <a:lnTo>
                  <a:pt x="308610" y="0"/>
                </a:lnTo>
                <a:lnTo>
                  <a:pt x="385572" y="76962"/>
                </a:lnTo>
                <a:lnTo>
                  <a:pt x="308610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650268" y="4280389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2003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835652" y="4238244"/>
            <a:ext cx="507490" cy="2697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11852" y="4248911"/>
            <a:ext cx="373378" cy="2590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99659" y="4270247"/>
            <a:ext cx="384048" cy="153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99659" y="4270247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65A5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46370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46370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343759" y="4280389"/>
            <a:ext cx="2038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r>
              <a:rPr sz="600" spc="-5" dirty="0">
                <a:solidFill>
                  <a:srgbClr val="FFFFFF"/>
                </a:solidFill>
                <a:latin typeface="Georgia"/>
                <a:cs typeface="Georgia"/>
              </a:rPr>
              <a:t>005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592317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92317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688252" y="4280389"/>
            <a:ext cx="206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2006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938265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38265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035760" y="4280389"/>
            <a:ext cx="2012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r>
              <a:rPr sz="600" spc="-5" dirty="0">
                <a:solidFill>
                  <a:srgbClr val="FFFFFF"/>
                </a:solidFill>
                <a:latin typeface="Georgia"/>
                <a:cs typeface="Georgia"/>
              </a:rPr>
              <a:t>007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284214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E9F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84214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ABB4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6378695" y="4280389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363636"/>
                </a:solidFill>
                <a:latin typeface="Georgia"/>
                <a:cs typeface="Georgia"/>
              </a:rPr>
              <a:t>2</a:t>
            </a:r>
            <a:r>
              <a:rPr sz="600" spc="-5" dirty="0">
                <a:solidFill>
                  <a:srgbClr val="363636"/>
                </a:solidFill>
                <a:latin typeface="Georgia"/>
                <a:cs typeface="Georgia"/>
              </a:rPr>
              <a:t>008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630161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30161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6726203" y="4280389"/>
            <a:ext cx="206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2009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976109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76109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076726" y="4280389"/>
            <a:ext cx="1936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</a:t>
            </a:r>
            <a:r>
              <a:rPr sz="600" spc="-10" dirty="0">
                <a:solidFill>
                  <a:srgbClr val="FFFFFF"/>
                </a:solidFill>
                <a:latin typeface="Georgia"/>
                <a:cs typeface="Georgia"/>
              </a:rPr>
              <a:t>10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322057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22057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430361" y="4280389"/>
            <a:ext cx="1797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</a:t>
            </a:r>
            <a:r>
              <a:rPr sz="600" spc="-10" dirty="0">
                <a:solidFill>
                  <a:srgbClr val="FFFFFF"/>
                </a:solidFill>
                <a:latin typeface="Georgia"/>
                <a:cs typeface="Georgia"/>
              </a:rPr>
              <a:t>11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668006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668006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7771773" y="4280389"/>
            <a:ext cx="1892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</a:t>
            </a:r>
            <a:r>
              <a:rPr sz="600" spc="-10" dirty="0">
                <a:solidFill>
                  <a:srgbClr val="FFFFFF"/>
                </a:solidFill>
                <a:latin typeface="Georgia"/>
                <a:cs typeface="Georgia"/>
              </a:rPr>
              <a:t>12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013954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13954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8117756" y="4280389"/>
            <a:ext cx="1885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</a:t>
            </a:r>
            <a:r>
              <a:rPr sz="600" spc="-10" dirty="0">
                <a:solidFill>
                  <a:srgbClr val="FFFFFF"/>
                </a:solidFill>
                <a:latin typeface="Georgia"/>
                <a:cs typeface="Georgia"/>
              </a:rPr>
              <a:t>13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359902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59902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8463739" y="4280389"/>
            <a:ext cx="1898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Georgia"/>
                <a:cs typeface="Georgia"/>
              </a:rPr>
              <a:t>20</a:t>
            </a:r>
            <a:r>
              <a:rPr sz="600" spc="-10" dirty="0">
                <a:solidFill>
                  <a:srgbClr val="FFFFFF"/>
                </a:solidFill>
                <a:latin typeface="Georgia"/>
                <a:cs typeface="Georgia"/>
              </a:rPr>
              <a:t>14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705850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307086" y="0"/>
                </a:moveTo>
                <a:lnTo>
                  <a:pt x="0" y="0"/>
                </a:lnTo>
                <a:lnTo>
                  <a:pt x="76962" y="76962"/>
                </a:lnTo>
                <a:lnTo>
                  <a:pt x="0" y="153924"/>
                </a:lnTo>
                <a:lnTo>
                  <a:pt x="307086" y="153924"/>
                </a:lnTo>
                <a:lnTo>
                  <a:pt x="384048" y="76962"/>
                </a:lnTo>
                <a:lnTo>
                  <a:pt x="307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05850" y="4271009"/>
            <a:ext cx="384175" cy="154305"/>
          </a:xfrm>
          <a:custGeom>
            <a:avLst/>
            <a:gdLst/>
            <a:ahLst/>
            <a:cxnLst/>
            <a:rect l="l" t="t" r="r" b="b"/>
            <a:pathLst>
              <a:path w="384175" h="154304">
                <a:moveTo>
                  <a:pt x="0" y="0"/>
                </a:moveTo>
                <a:lnTo>
                  <a:pt x="307086" y="0"/>
                </a:lnTo>
                <a:lnTo>
                  <a:pt x="384048" y="76962"/>
                </a:lnTo>
                <a:lnTo>
                  <a:pt x="307086" y="153924"/>
                </a:lnTo>
                <a:lnTo>
                  <a:pt x="0" y="153924"/>
                </a:lnTo>
                <a:lnTo>
                  <a:pt x="76962" y="7696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65A5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811247" y="4280389"/>
            <a:ext cx="187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4B4B4B"/>
                </a:solidFill>
                <a:latin typeface="Georgia"/>
                <a:cs typeface="Georgia"/>
              </a:rPr>
              <a:t>20</a:t>
            </a:r>
            <a:r>
              <a:rPr sz="600" spc="-15" dirty="0">
                <a:solidFill>
                  <a:srgbClr val="4B4B4B"/>
                </a:solidFill>
                <a:latin typeface="Georgia"/>
                <a:cs typeface="Georgia"/>
              </a:rPr>
              <a:t>15</a:t>
            </a:r>
            <a:endParaRPr sz="600">
              <a:latin typeface="Georgia"/>
              <a:cs typeface="Georgia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570497" y="4396727"/>
            <a:ext cx="2495550" cy="1765935"/>
          </a:xfrm>
          <a:custGeom>
            <a:avLst/>
            <a:gdLst/>
            <a:ahLst/>
            <a:cxnLst/>
            <a:rect l="l" t="t" r="r" b="b"/>
            <a:pathLst>
              <a:path w="2495550" h="1765935">
                <a:moveTo>
                  <a:pt x="2495016" y="377202"/>
                </a:moveTo>
                <a:lnTo>
                  <a:pt x="478764" y="377202"/>
                </a:lnTo>
                <a:lnTo>
                  <a:pt x="478764" y="1765566"/>
                </a:lnTo>
                <a:lnTo>
                  <a:pt x="2495016" y="1765566"/>
                </a:lnTo>
                <a:lnTo>
                  <a:pt x="2495016" y="377202"/>
                </a:lnTo>
                <a:close/>
              </a:path>
              <a:path w="2495550" h="1765935">
                <a:moveTo>
                  <a:pt x="0" y="0"/>
                </a:moveTo>
                <a:lnTo>
                  <a:pt x="814806" y="377202"/>
                </a:lnTo>
                <a:lnTo>
                  <a:pt x="1318869" y="377202"/>
                </a:lnTo>
                <a:lnTo>
                  <a:pt x="0" y="0"/>
                </a:lnTo>
                <a:close/>
              </a:path>
            </a:pathLst>
          </a:custGeom>
          <a:solidFill>
            <a:srgbClr val="E9F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70497" y="4396727"/>
            <a:ext cx="2495550" cy="1765935"/>
          </a:xfrm>
          <a:custGeom>
            <a:avLst/>
            <a:gdLst/>
            <a:ahLst/>
            <a:cxnLst/>
            <a:rect l="l" t="t" r="r" b="b"/>
            <a:pathLst>
              <a:path w="2495550" h="1765935">
                <a:moveTo>
                  <a:pt x="478764" y="377202"/>
                </a:moveTo>
                <a:lnTo>
                  <a:pt x="814806" y="377202"/>
                </a:lnTo>
                <a:lnTo>
                  <a:pt x="0" y="0"/>
                </a:lnTo>
                <a:lnTo>
                  <a:pt x="1318869" y="377202"/>
                </a:lnTo>
                <a:lnTo>
                  <a:pt x="2495016" y="377202"/>
                </a:lnTo>
                <a:lnTo>
                  <a:pt x="2495016" y="608596"/>
                </a:lnTo>
                <a:lnTo>
                  <a:pt x="2495016" y="955687"/>
                </a:lnTo>
                <a:lnTo>
                  <a:pt x="2495016" y="1765566"/>
                </a:lnTo>
                <a:lnTo>
                  <a:pt x="1318869" y="1765566"/>
                </a:lnTo>
                <a:lnTo>
                  <a:pt x="814806" y="1765566"/>
                </a:lnTo>
                <a:lnTo>
                  <a:pt x="478764" y="1765566"/>
                </a:lnTo>
                <a:lnTo>
                  <a:pt x="478764" y="955687"/>
                </a:lnTo>
                <a:lnTo>
                  <a:pt x="478764" y="608596"/>
                </a:lnTo>
                <a:lnTo>
                  <a:pt x="478764" y="377202"/>
                </a:lnTo>
                <a:close/>
              </a:path>
            </a:pathLst>
          </a:custGeom>
          <a:ln w="19812">
            <a:solidFill>
              <a:srgbClr val="ABB4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126577" y="4800156"/>
            <a:ext cx="1839595" cy="115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63636"/>
                </a:solidFill>
                <a:latin typeface="Georgia"/>
                <a:cs typeface="Georgia"/>
              </a:rPr>
              <a:t>Chrome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363636"/>
                </a:solidFill>
                <a:latin typeface="Georgia"/>
                <a:cs typeface="Georgia"/>
              </a:rPr>
              <a:t>Desarrollado por</a:t>
            </a:r>
            <a:r>
              <a:rPr sz="1200" spc="-50" dirty="0">
                <a:solidFill>
                  <a:srgbClr val="363636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Georgia"/>
                <a:cs typeface="Georgia"/>
              </a:rPr>
              <a:t>Google</a:t>
            </a:r>
            <a:endParaRPr sz="1200">
              <a:latin typeface="Georgia"/>
              <a:cs typeface="Georgia"/>
            </a:endParaRPr>
          </a:p>
          <a:p>
            <a:pPr marL="12700" marR="1778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363636"/>
                </a:solidFill>
                <a:latin typeface="Georgia"/>
                <a:cs typeface="Georgia"/>
              </a:rPr>
              <a:t>Tiene una versión  software libre</a:t>
            </a:r>
            <a:r>
              <a:rPr sz="1200" spc="-55" dirty="0">
                <a:solidFill>
                  <a:srgbClr val="363636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Georgia"/>
                <a:cs typeface="Georgia"/>
              </a:rPr>
              <a:t>(Chromium)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363636"/>
                </a:solidFill>
                <a:latin typeface="Georgia"/>
                <a:cs typeface="Georgia"/>
              </a:rPr>
              <a:t>Basado en motor de  renderizado WebKit</a:t>
            </a:r>
            <a:r>
              <a:rPr sz="1200" spc="-30" dirty="0">
                <a:solidFill>
                  <a:srgbClr val="363636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363636"/>
                </a:solidFill>
                <a:latin typeface="Georgia"/>
                <a:cs typeface="Georgia"/>
              </a:rPr>
              <a:t>(libre)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0" y="2628900"/>
            <a:ext cx="1606296" cy="17419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0" y="2631948"/>
            <a:ext cx="1575815" cy="13411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5051" y="2660904"/>
            <a:ext cx="1513332" cy="16263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5051" y="2660904"/>
            <a:ext cx="1513840" cy="1626870"/>
          </a:xfrm>
          <a:custGeom>
            <a:avLst/>
            <a:gdLst/>
            <a:ahLst/>
            <a:cxnLst/>
            <a:rect l="l" t="t" r="r" b="b"/>
            <a:pathLst>
              <a:path w="1513840" h="1626870">
                <a:moveTo>
                  <a:pt x="0" y="0"/>
                </a:moveTo>
                <a:lnTo>
                  <a:pt x="252222" y="0"/>
                </a:lnTo>
                <a:lnTo>
                  <a:pt x="630555" y="0"/>
                </a:lnTo>
                <a:lnTo>
                  <a:pt x="1513332" y="0"/>
                </a:lnTo>
                <a:lnTo>
                  <a:pt x="1513332" y="800989"/>
                </a:lnTo>
                <a:lnTo>
                  <a:pt x="1513332" y="1144270"/>
                </a:lnTo>
                <a:lnTo>
                  <a:pt x="1513332" y="1373124"/>
                </a:lnTo>
                <a:lnTo>
                  <a:pt x="630555" y="1373124"/>
                </a:lnTo>
                <a:lnTo>
                  <a:pt x="237248" y="1626311"/>
                </a:lnTo>
                <a:lnTo>
                  <a:pt x="252222" y="1373124"/>
                </a:lnTo>
                <a:lnTo>
                  <a:pt x="0" y="1373124"/>
                </a:lnTo>
                <a:lnTo>
                  <a:pt x="0" y="1144270"/>
                </a:lnTo>
                <a:lnTo>
                  <a:pt x="0" y="8009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E9F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14236" y="2688596"/>
            <a:ext cx="13303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B4B4B"/>
                </a:solidFill>
                <a:latin typeface="Georgia"/>
                <a:cs typeface="Georgia"/>
              </a:rPr>
              <a:t>WorldWideWeb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Primer</a:t>
            </a:r>
            <a:r>
              <a:rPr sz="1200" spc="-5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navegador</a:t>
            </a:r>
            <a:endParaRPr sz="1200">
              <a:latin typeface="Georgia"/>
              <a:cs typeface="Georgia"/>
            </a:endParaRPr>
          </a:p>
          <a:p>
            <a:pPr marL="12700" marR="155575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Creado por</a:t>
            </a:r>
            <a:r>
              <a:rPr sz="1200" spc="-7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Tim  Bernes-Lee</a:t>
            </a:r>
            <a:endParaRPr sz="1200">
              <a:latin typeface="Georgia"/>
              <a:cs typeface="Georgia"/>
            </a:endParaRPr>
          </a:p>
          <a:p>
            <a:pPr marL="12700" marR="30353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Usado en  sistemas</a:t>
            </a:r>
            <a:r>
              <a:rPr sz="1200" spc="-8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NeXT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0" y="4347971"/>
            <a:ext cx="1702307" cy="19049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0" y="4742688"/>
            <a:ext cx="1661159" cy="15620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196" y="4380179"/>
            <a:ext cx="1600199" cy="17889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4196" y="4380179"/>
            <a:ext cx="1600200" cy="1789430"/>
          </a:xfrm>
          <a:custGeom>
            <a:avLst/>
            <a:gdLst/>
            <a:ahLst/>
            <a:cxnLst/>
            <a:rect l="l" t="t" r="r" b="b"/>
            <a:pathLst>
              <a:path w="1600200" h="1789429">
                <a:moveTo>
                  <a:pt x="0" y="397560"/>
                </a:moveTo>
                <a:lnTo>
                  <a:pt x="933450" y="397560"/>
                </a:lnTo>
                <a:lnTo>
                  <a:pt x="847750" y="0"/>
                </a:lnTo>
                <a:lnTo>
                  <a:pt x="1333500" y="397560"/>
                </a:lnTo>
                <a:lnTo>
                  <a:pt x="1600200" y="397560"/>
                </a:lnTo>
                <a:lnTo>
                  <a:pt x="1600200" y="629462"/>
                </a:lnTo>
                <a:lnTo>
                  <a:pt x="1600200" y="977315"/>
                </a:lnTo>
                <a:lnTo>
                  <a:pt x="1600200" y="1788972"/>
                </a:lnTo>
                <a:lnTo>
                  <a:pt x="1333500" y="1788972"/>
                </a:lnTo>
                <a:lnTo>
                  <a:pt x="933450" y="1788972"/>
                </a:lnTo>
                <a:lnTo>
                  <a:pt x="0" y="1788972"/>
                </a:lnTo>
                <a:lnTo>
                  <a:pt x="0" y="977315"/>
                </a:lnTo>
                <a:lnTo>
                  <a:pt x="0" y="629462"/>
                </a:lnTo>
                <a:lnTo>
                  <a:pt x="0" y="397560"/>
                </a:lnTo>
                <a:close/>
              </a:path>
            </a:pathLst>
          </a:custGeom>
          <a:ln w="9144">
            <a:solidFill>
              <a:srgbClr val="8DD2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123649" y="4804871"/>
            <a:ext cx="1407160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4B4B4B"/>
                </a:solidFill>
                <a:latin typeface="Georgia"/>
                <a:cs typeface="Georgia"/>
              </a:rPr>
              <a:t>Linx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Navegador</a:t>
            </a:r>
            <a:r>
              <a:rPr sz="1200" spc="-2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textual</a:t>
            </a:r>
            <a:endParaRPr sz="1200">
              <a:latin typeface="Georgia"/>
              <a:cs typeface="Georgia"/>
            </a:endParaRPr>
          </a:p>
          <a:p>
            <a:pPr marL="12700" marR="8382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Desarrollado</a:t>
            </a:r>
            <a:r>
              <a:rPr sz="1200" spc="-9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para  UNIX y</a:t>
            </a:r>
            <a:r>
              <a:rPr sz="1200" spc="-2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VMS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Hoy día todavía se  incluye en algunas  distribuciones</a:t>
            </a:r>
            <a:r>
              <a:rPr sz="1200" spc="-5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Linux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732020" y="4369320"/>
            <a:ext cx="2267711" cy="1868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382767" y="5252758"/>
            <a:ext cx="68478" cy="8676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382767" y="4741164"/>
            <a:ext cx="1607818" cy="13792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89970" y="4401972"/>
            <a:ext cx="2151849" cy="17519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89970" y="4401972"/>
            <a:ext cx="2152015" cy="1751964"/>
          </a:xfrm>
          <a:custGeom>
            <a:avLst/>
            <a:gdLst/>
            <a:ahLst/>
            <a:cxnLst/>
            <a:rect l="l" t="t" r="r" b="b"/>
            <a:pathLst>
              <a:path w="2152015" h="1751964">
                <a:moveTo>
                  <a:pt x="661377" y="375767"/>
                </a:moveTo>
                <a:lnTo>
                  <a:pt x="909789" y="375767"/>
                </a:lnTo>
                <a:lnTo>
                  <a:pt x="1282407" y="375767"/>
                </a:lnTo>
                <a:lnTo>
                  <a:pt x="2151849" y="375767"/>
                </a:lnTo>
                <a:lnTo>
                  <a:pt x="2151849" y="605129"/>
                </a:lnTo>
                <a:lnTo>
                  <a:pt x="2151849" y="949172"/>
                </a:lnTo>
                <a:lnTo>
                  <a:pt x="2151849" y="1751939"/>
                </a:lnTo>
                <a:lnTo>
                  <a:pt x="1282407" y="1751939"/>
                </a:lnTo>
                <a:lnTo>
                  <a:pt x="909789" y="1751939"/>
                </a:lnTo>
                <a:lnTo>
                  <a:pt x="661377" y="1751939"/>
                </a:lnTo>
                <a:lnTo>
                  <a:pt x="661377" y="949172"/>
                </a:lnTo>
                <a:lnTo>
                  <a:pt x="0" y="0"/>
                </a:lnTo>
                <a:lnTo>
                  <a:pt x="661377" y="605129"/>
                </a:lnTo>
                <a:lnTo>
                  <a:pt x="661377" y="375767"/>
                </a:lnTo>
                <a:close/>
              </a:path>
            </a:pathLst>
          </a:custGeom>
          <a:ln w="9144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529661" y="4804093"/>
            <a:ext cx="1329055" cy="115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Georgia"/>
                <a:cs typeface="Georgia"/>
              </a:rPr>
              <a:t>Safari</a:t>
            </a:r>
            <a:endParaRPr sz="14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Navegador de los  productos de</a:t>
            </a:r>
            <a:r>
              <a:rPr sz="1200" spc="-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Apple</a:t>
            </a:r>
            <a:endParaRPr sz="1200">
              <a:latin typeface="Georgia"/>
              <a:cs typeface="Georgia"/>
            </a:endParaRPr>
          </a:p>
          <a:p>
            <a:pPr marL="12700" marR="7239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Basado en</a:t>
            </a:r>
            <a:r>
              <a:rPr sz="120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motor  de renderizado  WebKit</a:t>
            </a:r>
            <a:r>
              <a:rPr sz="12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(libre)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184647" y="2627376"/>
            <a:ext cx="1909571" cy="17236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338571" y="2622804"/>
            <a:ext cx="1728214" cy="15620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242115" y="2659379"/>
            <a:ext cx="1794192" cy="16089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242115" y="2659379"/>
            <a:ext cx="1794510" cy="1609090"/>
          </a:xfrm>
          <a:custGeom>
            <a:avLst/>
            <a:gdLst/>
            <a:ahLst/>
            <a:cxnLst/>
            <a:rect l="l" t="t" r="r" b="b"/>
            <a:pathLst>
              <a:path w="1794509" h="1609089">
                <a:moveTo>
                  <a:pt x="165036" y="0"/>
                </a:moveTo>
                <a:lnTo>
                  <a:pt x="436562" y="0"/>
                </a:lnTo>
                <a:lnTo>
                  <a:pt x="843851" y="0"/>
                </a:lnTo>
                <a:lnTo>
                  <a:pt x="1794192" y="0"/>
                </a:lnTo>
                <a:lnTo>
                  <a:pt x="1794192" y="809879"/>
                </a:lnTo>
                <a:lnTo>
                  <a:pt x="1794192" y="1156970"/>
                </a:lnTo>
                <a:lnTo>
                  <a:pt x="1794192" y="1388364"/>
                </a:lnTo>
                <a:lnTo>
                  <a:pt x="843851" y="1388364"/>
                </a:lnTo>
                <a:lnTo>
                  <a:pt x="0" y="1608963"/>
                </a:lnTo>
                <a:lnTo>
                  <a:pt x="436562" y="1388364"/>
                </a:lnTo>
                <a:lnTo>
                  <a:pt x="165036" y="1388364"/>
                </a:lnTo>
                <a:lnTo>
                  <a:pt x="165036" y="1156970"/>
                </a:lnTo>
                <a:lnTo>
                  <a:pt x="165036" y="809879"/>
                </a:lnTo>
                <a:lnTo>
                  <a:pt x="165036" y="0"/>
                </a:lnTo>
                <a:close/>
              </a:path>
            </a:pathLst>
          </a:custGeom>
          <a:ln w="9144">
            <a:solidFill>
              <a:srgbClr val="65A5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5486501" y="2685719"/>
            <a:ext cx="1437005" cy="1337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Georgia"/>
                <a:cs typeface="Georgia"/>
              </a:rPr>
              <a:t>Firefox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Software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libre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Usa el motor</a:t>
            </a:r>
            <a:r>
              <a:rPr sz="1200" spc="-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Gecko</a:t>
            </a:r>
            <a:endParaRPr sz="1200">
              <a:latin typeface="Georgia"/>
              <a:cs typeface="Georgia"/>
            </a:endParaRPr>
          </a:p>
          <a:p>
            <a:pPr marL="12700" marR="2667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Desarrollado por</a:t>
            </a:r>
            <a:r>
              <a:rPr sz="1200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Georgia"/>
                <a:cs typeface="Georgia"/>
              </a:rPr>
              <a:t>la  fundación Mozilla  (heredera de  Netscape)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1969007" y="4372355"/>
            <a:ext cx="3323843" cy="188823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297935" y="4738115"/>
            <a:ext cx="1950719" cy="156209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26183" y="4405312"/>
            <a:ext cx="3208756" cy="177145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26183" y="4405312"/>
            <a:ext cx="3209290" cy="1771650"/>
          </a:xfrm>
          <a:custGeom>
            <a:avLst/>
            <a:gdLst/>
            <a:ahLst/>
            <a:cxnLst/>
            <a:rect l="l" t="t" r="r" b="b"/>
            <a:pathLst>
              <a:path w="3209290" h="1771650">
                <a:moveTo>
                  <a:pt x="1340332" y="367855"/>
                </a:moveTo>
                <a:lnTo>
                  <a:pt x="1651736" y="367855"/>
                </a:lnTo>
                <a:lnTo>
                  <a:pt x="2118842" y="367855"/>
                </a:lnTo>
                <a:lnTo>
                  <a:pt x="3208756" y="367855"/>
                </a:lnTo>
                <a:lnTo>
                  <a:pt x="3208756" y="601789"/>
                </a:lnTo>
                <a:lnTo>
                  <a:pt x="3208756" y="952690"/>
                </a:lnTo>
                <a:lnTo>
                  <a:pt x="3208756" y="1771459"/>
                </a:lnTo>
                <a:lnTo>
                  <a:pt x="2118842" y="1771459"/>
                </a:lnTo>
                <a:lnTo>
                  <a:pt x="1651736" y="1771459"/>
                </a:lnTo>
                <a:lnTo>
                  <a:pt x="1340332" y="1771459"/>
                </a:lnTo>
                <a:lnTo>
                  <a:pt x="1340332" y="952690"/>
                </a:lnTo>
                <a:lnTo>
                  <a:pt x="0" y="0"/>
                </a:lnTo>
                <a:lnTo>
                  <a:pt x="1340332" y="601789"/>
                </a:lnTo>
                <a:lnTo>
                  <a:pt x="1340332" y="367855"/>
                </a:lnTo>
                <a:close/>
              </a:path>
            </a:pathLst>
          </a:custGeom>
          <a:ln w="9144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3444833" y="4800156"/>
            <a:ext cx="1636395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Opera</a:t>
            </a:r>
            <a:endParaRPr sz="1400">
              <a:latin typeface="Georgia"/>
              <a:cs typeface="Georgia"/>
            </a:endParaRPr>
          </a:p>
          <a:p>
            <a:pPr marL="12700" marR="87630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Nunca ha tenido una  gran cuota de</a:t>
            </a:r>
            <a:r>
              <a:rPr sz="1200" spc="-6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mercado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Actualmente se utiliza  mayormente en</a:t>
            </a:r>
            <a:r>
              <a:rPr sz="1200" spc="-5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móviles  y consolas (Nintendo  Wii)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356104" y="2624327"/>
            <a:ext cx="2993135" cy="17449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485388" y="2621279"/>
            <a:ext cx="1786127" cy="89564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85388" y="3815626"/>
            <a:ext cx="68364" cy="21535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414435" y="2656332"/>
            <a:ext cx="2876892" cy="162918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414435" y="2656332"/>
            <a:ext cx="2877185" cy="1629410"/>
          </a:xfrm>
          <a:custGeom>
            <a:avLst/>
            <a:gdLst/>
            <a:ahLst/>
            <a:cxnLst/>
            <a:rect l="l" t="t" r="r" b="b"/>
            <a:pathLst>
              <a:path w="2877185" h="1629410">
                <a:moveTo>
                  <a:pt x="1139532" y="0"/>
                </a:moveTo>
                <a:lnTo>
                  <a:pt x="1429092" y="0"/>
                </a:lnTo>
                <a:lnTo>
                  <a:pt x="1863432" y="0"/>
                </a:lnTo>
                <a:lnTo>
                  <a:pt x="2876892" y="0"/>
                </a:lnTo>
                <a:lnTo>
                  <a:pt x="2876892" y="811657"/>
                </a:lnTo>
                <a:lnTo>
                  <a:pt x="2876892" y="1159510"/>
                </a:lnTo>
                <a:lnTo>
                  <a:pt x="2876892" y="1391412"/>
                </a:lnTo>
                <a:lnTo>
                  <a:pt x="1863432" y="1391412"/>
                </a:lnTo>
                <a:lnTo>
                  <a:pt x="1429092" y="1391412"/>
                </a:lnTo>
                <a:lnTo>
                  <a:pt x="1139532" y="1391412"/>
                </a:lnTo>
                <a:lnTo>
                  <a:pt x="1139532" y="1159510"/>
                </a:lnTo>
                <a:lnTo>
                  <a:pt x="0" y="1629181"/>
                </a:lnTo>
                <a:lnTo>
                  <a:pt x="1139532" y="811657"/>
                </a:lnTo>
                <a:lnTo>
                  <a:pt x="1139532" y="0"/>
                </a:lnTo>
                <a:close/>
              </a:path>
            </a:pathLst>
          </a:custGeom>
          <a:ln w="9144">
            <a:solidFill>
              <a:srgbClr val="5C92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3632145" y="2683361"/>
            <a:ext cx="1471295" cy="1185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3881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Internet  </a:t>
            </a:r>
            <a:r>
              <a:rPr sz="1400" b="1" spc="-5" dirty="0">
                <a:solidFill>
                  <a:srgbClr val="4B4B4B"/>
                </a:solidFill>
                <a:latin typeface="Georgia"/>
                <a:cs typeface="Georgia"/>
              </a:rPr>
              <a:t>E</a:t>
            </a: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xp</a:t>
            </a:r>
            <a:r>
              <a:rPr sz="1400" b="1" spc="-5" dirty="0">
                <a:solidFill>
                  <a:srgbClr val="4B4B4B"/>
                </a:solidFill>
                <a:latin typeface="Georgia"/>
                <a:cs typeface="Georgia"/>
              </a:rPr>
              <a:t>lo</a:t>
            </a: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rer</a:t>
            </a:r>
            <a:endParaRPr sz="1400">
              <a:latin typeface="Georgia"/>
              <a:cs typeface="Georgia"/>
            </a:endParaRPr>
          </a:p>
          <a:p>
            <a:pPr marL="12700" marR="494030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Integrado</a:t>
            </a:r>
            <a:r>
              <a:rPr sz="1200" spc="-7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en 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Windows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Llegó 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a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tener el</a:t>
            </a:r>
            <a:r>
              <a:rPr sz="1200" spc="-9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95%  de cuota en el</a:t>
            </a:r>
            <a:r>
              <a:rPr sz="1200" spc="-5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2002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1315211" y="2624327"/>
            <a:ext cx="2199131" cy="174345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584960" y="2621279"/>
            <a:ext cx="1895855" cy="156209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2463" y="2656332"/>
            <a:ext cx="2083968" cy="162834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372463" y="2656332"/>
            <a:ext cx="2084070" cy="1628775"/>
          </a:xfrm>
          <a:custGeom>
            <a:avLst/>
            <a:gdLst/>
            <a:ahLst/>
            <a:cxnLst/>
            <a:rect l="l" t="t" r="r" b="b"/>
            <a:pathLst>
              <a:path w="2084070" h="1628775">
                <a:moveTo>
                  <a:pt x="281076" y="0"/>
                </a:moveTo>
                <a:lnTo>
                  <a:pt x="581558" y="0"/>
                </a:lnTo>
                <a:lnTo>
                  <a:pt x="1032281" y="0"/>
                </a:lnTo>
                <a:lnTo>
                  <a:pt x="2083968" y="0"/>
                </a:lnTo>
                <a:lnTo>
                  <a:pt x="2083968" y="811657"/>
                </a:lnTo>
                <a:lnTo>
                  <a:pt x="2083968" y="1159510"/>
                </a:lnTo>
                <a:lnTo>
                  <a:pt x="2083968" y="1391412"/>
                </a:lnTo>
                <a:lnTo>
                  <a:pt x="1032281" y="1391412"/>
                </a:lnTo>
                <a:lnTo>
                  <a:pt x="0" y="1628343"/>
                </a:lnTo>
                <a:lnTo>
                  <a:pt x="581558" y="1391412"/>
                </a:lnTo>
                <a:lnTo>
                  <a:pt x="281076" y="1391412"/>
                </a:lnTo>
                <a:lnTo>
                  <a:pt x="281076" y="1159510"/>
                </a:lnTo>
                <a:lnTo>
                  <a:pt x="281076" y="811657"/>
                </a:lnTo>
                <a:lnTo>
                  <a:pt x="281076" y="0"/>
                </a:lnTo>
                <a:close/>
              </a:path>
            </a:pathLst>
          </a:custGeom>
          <a:ln w="9144">
            <a:solidFill>
              <a:srgbClr val="65A5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731689" y="2683361"/>
            <a:ext cx="1581150" cy="1337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Mosaic</a:t>
            </a:r>
            <a:endParaRPr sz="1400">
              <a:latin typeface="Georgia"/>
              <a:cs typeface="Georgia"/>
            </a:endParaRPr>
          </a:p>
          <a:p>
            <a:pPr marL="12700" marR="701675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Win, Mac</a:t>
            </a:r>
            <a:r>
              <a:rPr sz="1200" spc="-6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y  Unix/Linux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Fue la base de</a:t>
            </a:r>
            <a:r>
              <a:rPr sz="1200" spc="-7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Firefox  e Internet</a:t>
            </a:r>
            <a:r>
              <a:rPr sz="1200" spc="-4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Explorer</a:t>
            </a:r>
            <a:endParaRPr sz="1200">
              <a:latin typeface="Georgia"/>
              <a:cs typeface="Georgia"/>
            </a:endParaRPr>
          </a:p>
          <a:p>
            <a:pPr marL="12700" marR="51435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Cuota de mercado</a:t>
            </a:r>
            <a:r>
              <a:rPr sz="1200" spc="-6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de 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90% en</a:t>
            </a:r>
            <a:r>
              <a:rPr sz="1200" spc="-2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1994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7236714" y="2644901"/>
            <a:ext cx="1725295" cy="1630680"/>
          </a:xfrm>
          <a:custGeom>
            <a:avLst/>
            <a:gdLst/>
            <a:ahLst/>
            <a:cxnLst/>
            <a:rect l="l" t="t" r="r" b="b"/>
            <a:pathLst>
              <a:path w="1725295" h="1630679">
                <a:moveTo>
                  <a:pt x="1437640" y="1309116"/>
                </a:moveTo>
                <a:lnTo>
                  <a:pt x="1006347" y="1309116"/>
                </a:lnTo>
                <a:lnTo>
                  <a:pt x="1560360" y="1630172"/>
                </a:lnTo>
                <a:lnTo>
                  <a:pt x="1437640" y="1309116"/>
                </a:lnTo>
                <a:close/>
              </a:path>
              <a:path w="1725295" h="1630679">
                <a:moveTo>
                  <a:pt x="1725168" y="0"/>
                </a:moveTo>
                <a:lnTo>
                  <a:pt x="0" y="0"/>
                </a:lnTo>
                <a:lnTo>
                  <a:pt x="0" y="1309116"/>
                </a:lnTo>
                <a:lnTo>
                  <a:pt x="1725168" y="1309116"/>
                </a:lnTo>
                <a:lnTo>
                  <a:pt x="17251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236714" y="2644901"/>
            <a:ext cx="1725295" cy="1630680"/>
          </a:xfrm>
          <a:custGeom>
            <a:avLst/>
            <a:gdLst/>
            <a:ahLst/>
            <a:cxnLst/>
            <a:rect l="l" t="t" r="r" b="b"/>
            <a:pathLst>
              <a:path w="1725295" h="1630679">
                <a:moveTo>
                  <a:pt x="0" y="0"/>
                </a:moveTo>
                <a:lnTo>
                  <a:pt x="1006347" y="0"/>
                </a:lnTo>
                <a:lnTo>
                  <a:pt x="1437640" y="0"/>
                </a:lnTo>
                <a:lnTo>
                  <a:pt x="1725168" y="0"/>
                </a:lnTo>
                <a:lnTo>
                  <a:pt x="1725168" y="763651"/>
                </a:lnTo>
                <a:lnTo>
                  <a:pt x="1725168" y="1090930"/>
                </a:lnTo>
                <a:lnTo>
                  <a:pt x="1725168" y="1309116"/>
                </a:lnTo>
                <a:lnTo>
                  <a:pt x="1437640" y="1309116"/>
                </a:lnTo>
                <a:lnTo>
                  <a:pt x="1560360" y="1630172"/>
                </a:lnTo>
                <a:lnTo>
                  <a:pt x="1006347" y="1309116"/>
                </a:lnTo>
                <a:lnTo>
                  <a:pt x="0" y="1309116"/>
                </a:lnTo>
                <a:lnTo>
                  <a:pt x="0" y="1090930"/>
                </a:lnTo>
                <a:lnTo>
                  <a:pt x="0" y="76365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65A5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7315034" y="2671174"/>
            <a:ext cx="1553210" cy="1155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4B4B4B"/>
                </a:solidFill>
                <a:latin typeface="Georgia"/>
                <a:cs typeface="Georgia"/>
              </a:rPr>
              <a:t>Edge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Sustituto de</a:t>
            </a:r>
            <a:r>
              <a:rPr sz="1200" spc="-7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Explorer</a:t>
            </a:r>
            <a:endParaRPr sz="1200">
              <a:latin typeface="Georgia"/>
              <a:cs typeface="Georgia"/>
            </a:endParaRPr>
          </a:p>
          <a:p>
            <a:pPr marL="12700" marR="403225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Presentado</a:t>
            </a:r>
            <a:r>
              <a:rPr sz="1200" spc="-8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con  Windows 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10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Inicialmente</a:t>
            </a:r>
            <a:r>
              <a:rPr sz="1200" spc="-7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llamado  Spartan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1592580" y="4361688"/>
            <a:ext cx="1741931" cy="177241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647444" y="4742688"/>
            <a:ext cx="1645919" cy="137921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650809" y="4393946"/>
            <a:ext cx="1625790" cy="165633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650809" y="4393946"/>
            <a:ext cx="1626235" cy="1656714"/>
          </a:xfrm>
          <a:custGeom>
            <a:avLst/>
            <a:gdLst/>
            <a:ahLst/>
            <a:cxnLst/>
            <a:rect l="l" t="t" r="r" b="b"/>
            <a:pathLst>
              <a:path w="1626235" h="1656714">
                <a:moveTo>
                  <a:pt x="65214" y="383793"/>
                </a:moveTo>
                <a:lnTo>
                  <a:pt x="325310" y="383793"/>
                </a:lnTo>
                <a:lnTo>
                  <a:pt x="0" y="0"/>
                </a:lnTo>
                <a:lnTo>
                  <a:pt x="715454" y="383793"/>
                </a:lnTo>
                <a:lnTo>
                  <a:pt x="1625790" y="383793"/>
                </a:lnTo>
                <a:lnTo>
                  <a:pt x="1625790" y="595883"/>
                </a:lnTo>
                <a:lnTo>
                  <a:pt x="1625790" y="914018"/>
                </a:lnTo>
                <a:lnTo>
                  <a:pt x="1625790" y="1656333"/>
                </a:lnTo>
                <a:lnTo>
                  <a:pt x="715454" y="1656333"/>
                </a:lnTo>
                <a:lnTo>
                  <a:pt x="325310" y="1656333"/>
                </a:lnTo>
                <a:lnTo>
                  <a:pt x="65214" y="1656333"/>
                </a:lnTo>
                <a:lnTo>
                  <a:pt x="65214" y="914018"/>
                </a:lnTo>
                <a:lnTo>
                  <a:pt x="65214" y="595883"/>
                </a:lnTo>
                <a:lnTo>
                  <a:pt x="65214" y="383793"/>
                </a:lnTo>
                <a:close/>
              </a:path>
            </a:pathLst>
          </a:custGeom>
          <a:ln w="9144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1794784" y="4804871"/>
            <a:ext cx="1330325" cy="115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Netscape</a:t>
            </a:r>
            <a:endParaRPr sz="1400">
              <a:latin typeface="Georgia"/>
              <a:cs typeface="Georgia"/>
            </a:endParaRPr>
          </a:p>
          <a:p>
            <a:pPr marL="12700" marR="339725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Evolución</a:t>
            </a:r>
            <a:r>
              <a:rPr sz="1200" spc="-6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de  Mosaic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Primer</a:t>
            </a:r>
            <a:r>
              <a:rPr sz="1200" spc="-6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navegador  en introducir  JavaScript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46" name="object 1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2883535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3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25" dirty="0">
                <a:solidFill>
                  <a:srgbClr val="4B4B4B"/>
                </a:solidFill>
                <a:latin typeface="Corbel"/>
                <a:cs typeface="Corbel"/>
              </a:rPr>
              <a:t>WordWideWeb</a:t>
            </a:r>
            <a:r>
              <a:rPr sz="22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(1990)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3224783" y="2081783"/>
            <a:ext cx="5346191" cy="4404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9855" y="2276855"/>
            <a:ext cx="4757927" cy="3816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200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 indent="-419734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3"/>
              <a:tabLst>
                <a:tab pos="433070" algn="l"/>
              </a:tabLst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Corbel"/>
              <a:buAutoNum type="arabicPeriod" startAt="3"/>
            </a:pPr>
            <a:endParaRPr sz="3600">
              <a:latin typeface="Times New Roman"/>
              <a:cs typeface="Times New Roman"/>
            </a:endParaRPr>
          </a:p>
          <a:p>
            <a:pPr marL="172085">
              <a:lnSpc>
                <a:spcPct val="100000"/>
              </a:lnSpc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492759" lvl="1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492125" algn="l"/>
                <a:tab pos="492759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Linx</a:t>
            </a:r>
            <a:r>
              <a:rPr sz="22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(1992)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267711" y="2217420"/>
            <a:ext cx="5952743" cy="3782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200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 indent="-419734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3"/>
              <a:tabLst>
                <a:tab pos="433070" algn="l"/>
              </a:tabLst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Corbel"/>
              <a:buAutoNum type="arabicPeriod" startAt="3"/>
            </a:pPr>
            <a:endParaRPr sz="3600">
              <a:latin typeface="Times New Roman"/>
              <a:cs typeface="Times New Roman"/>
            </a:endParaRPr>
          </a:p>
          <a:p>
            <a:pPr marL="172085">
              <a:lnSpc>
                <a:spcPct val="100000"/>
              </a:lnSpc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492759" lvl="1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492125" algn="l"/>
                <a:tab pos="492759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Mosaic</a:t>
            </a:r>
            <a:r>
              <a:rPr sz="22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(1993)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432303" y="1981199"/>
            <a:ext cx="5105399" cy="4494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7376" y="2176272"/>
            <a:ext cx="4517135" cy="3906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2639060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4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Netscape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0.9</a:t>
            </a:r>
            <a:r>
              <a:rPr sz="22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(1994)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3008375" y="1577339"/>
            <a:ext cx="5341619" cy="5001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3448" y="1772411"/>
            <a:ext cx="4753355" cy="4413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623" y="2855976"/>
            <a:ext cx="1914143" cy="524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3473450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Internet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Explorer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1.0</a:t>
            </a:r>
            <a:r>
              <a:rPr sz="22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(1995)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2289048" y="2441448"/>
            <a:ext cx="5196827" cy="4044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4119" y="2636520"/>
            <a:ext cx="4608575" cy="3456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55591" y="2115311"/>
            <a:ext cx="2839211" cy="466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2567305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7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Opera 2.12</a:t>
            </a:r>
            <a:r>
              <a:rPr sz="2200" spc="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(1997)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2793491" y="2081783"/>
            <a:ext cx="5209031" cy="4456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8564" y="2276855"/>
            <a:ext cx="4620767" cy="3867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94233"/>
            <a:ext cx="3745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Índice de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9143" y="6568620"/>
            <a:ext cx="178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3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36859"/>
            <a:ext cx="6883400" cy="46031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0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10" dirty="0">
                <a:solidFill>
                  <a:srgbClr val="4B4B4B"/>
                </a:solidFill>
                <a:latin typeface="Corbel"/>
                <a:cs typeface="Corbel"/>
              </a:rPr>
              <a:t>Introducción</a:t>
            </a:r>
            <a:endParaRPr sz="3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265"/>
              </a:spcBef>
              <a:buSzPct val="59615"/>
              <a:buFont typeface="Wingdings"/>
              <a:buChar char=""/>
              <a:tabLst>
                <a:tab pos="625475" algn="l"/>
              </a:tabLst>
            </a:pPr>
            <a:r>
              <a:rPr sz="2600" spc="-15" dirty="0">
                <a:solidFill>
                  <a:srgbClr val="4B4B4B"/>
                </a:solidFill>
                <a:latin typeface="Corbel"/>
                <a:cs typeface="Corbel"/>
              </a:rPr>
              <a:t>¿Qué </a:t>
            </a:r>
            <a:r>
              <a:rPr sz="2600" dirty="0">
                <a:solidFill>
                  <a:srgbClr val="4B4B4B"/>
                </a:solidFill>
                <a:latin typeface="Corbel"/>
                <a:cs typeface="Corbel"/>
              </a:rPr>
              <a:t>es </a:t>
            </a: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la</a:t>
            </a:r>
            <a:r>
              <a:rPr sz="2600" spc="-1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600" spc="-30" dirty="0">
                <a:solidFill>
                  <a:srgbClr val="4B4B4B"/>
                </a:solidFill>
                <a:latin typeface="Corbel"/>
                <a:cs typeface="Corbel"/>
              </a:rPr>
              <a:t>Web?</a:t>
            </a:r>
            <a:endParaRPr sz="26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260"/>
              </a:spcBef>
              <a:buSzPct val="59615"/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Página web</a:t>
            </a:r>
            <a:endParaRPr sz="26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260"/>
              </a:spcBef>
              <a:buSzPct val="59615"/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Sitio</a:t>
            </a:r>
            <a:r>
              <a:rPr sz="2600" spc="-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6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260"/>
              </a:spcBef>
              <a:buSzPct val="59615"/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Aplicación</a:t>
            </a:r>
            <a:r>
              <a:rPr sz="2600" spc="-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6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14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Evolución histórica </a:t>
            </a:r>
            <a:r>
              <a:rPr sz="3000" dirty="0">
                <a:solidFill>
                  <a:srgbClr val="919191"/>
                </a:solidFill>
                <a:latin typeface="Corbel"/>
                <a:cs typeface="Corbel"/>
              </a:rPr>
              <a:t>de la</a:t>
            </a:r>
            <a:r>
              <a:rPr sz="3000" spc="-15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000" spc="-40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0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2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Navegadores </a:t>
            </a:r>
            <a:r>
              <a:rPr sz="3000" dirty="0">
                <a:solidFill>
                  <a:srgbClr val="919191"/>
                </a:solidFill>
                <a:latin typeface="Corbel"/>
                <a:cs typeface="Corbel"/>
              </a:rPr>
              <a:t>y </a:t>
            </a: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servidores</a:t>
            </a:r>
            <a:r>
              <a:rPr sz="3000" spc="1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0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2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Aplicaciones web en dispositivos</a:t>
            </a:r>
            <a:r>
              <a:rPr sz="3000" spc="1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móviles</a:t>
            </a:r>
            <a:endParaRPr sz="30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2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Servicios</a:t>
            </a:r>
            <a:r>
              <a:rPr sz="3000" spc="-1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0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12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Computación en </a:t>
            </a:r>
            <a:r>
              <a:rPr sz="3000" dirty="0">
                <a:solidFill>
                  <a:srgbClr val="919191"/>
                </a:solidFill>
                <a:latin typeface="Corbel"/>
                <a:cs typeface="Corbel"/>
              </a:rPr>
              <a:t>la</a:t>
            </a:r>
            <a:r>
              <a:rPr sz="3000" spc="15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919191"/>
                </a:solidFill>
                <a:latin typeface="Corbel"/>
                <a:cs typeface="Corbel"/>
              </a:rPr>
              <a:t>nube</a:t>
            </a:r>
            <a:endParaRPr sz="30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200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 indent="-419734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3"/>
              <a:tabLst>
                <a:tab pos="433070" algn="l"/>
              </a:tabLst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6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Corbel"/>
              <a:buAutoNum type="arabicPeriod" startAt="3"/>
            </a:pPr>
            <a:endParaRPr sz="3600">
              <a:latin typeface="Times New Roman"/>
              <a:cs typeface="Times New Roman"/>
            </a:endParaRPr>
          </a:p>
          <a:p>
            <a:pPr marL="172085">
              <a:lnSpc>
                <a:spcPct val="100000"/>
              </a:lnSpc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492759" lvl="1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492125" algn="l"/>
                <a:tab pos="492759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Safari 5.1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 (2011)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700527" y="2060448"/>
            <a:ext cx="5193791" cy="4110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1347" y="2802635"/>
            <a:ext cx="1362455" cy="1424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36420" y="2997708"/>
            <a:ext cx="774191" cy="83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2567305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7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Firefox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9</a:t>
            </a:r>
            <a:r>
              <a:rPr sz="22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(2011)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320040" y="4282440"/>
            <a:ext cx="2045207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596" y="3406140"/>
            <a:ext cx="926591" cy="876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31948" y="2276855"/>
            <a:ext cx="6193535" cy="3637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3253104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2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Google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Chrome 16</a:t>
            </a:r>
            <a:r>
              <a:rPr sz="2200" spc="-7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(2012)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2865119" y="2441447"/>
            <a:ext cx="5230367" cy="4128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0192" y="2636520"/>
            <a:ext cx="4642103" cy="3540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1708" y="2781300"/>
            <a:ext cx="2104643" cy="554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2861945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3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Microsoft Edge</a:t>
            </a:r>
            <a:r>
              <a:rPr sz="22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(2015)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3060192" y="2618232"/>
            <a:ext cx="5082539" cy="3674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3691" y="2586240"/>
            <a:ext cx="2438399" cy="1639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763" y="2781300"/>
            <a:ext cx="1850135" cy="1051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8068" y="2958083"/>
            <a:ext cx="5055106" cy="3278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46014" y="4927121"/>
            <a:ext cx="563880" cy="3822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32715" marR="5080" indent="-120650">
              <a:lnSpc>
                <a:spcPts val="1370"/>
              </a:lnSpc>
              <a:spcBef>
                <a:spcPts val="200"/>
              </a:spcBef>
            </a:pP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Ch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ro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m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e  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64%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80290" y="4350592"/>
            <a:ext cx="506730" cy="3822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5410" marR="5080" indent="-93345">
              <a:lnSpc>
                <a:spcPts val="1370"/>
              </a:lnSpc>
              <a:spcBef>
                <a:spcPts val="200"/>
              </a:spcBef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Fi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r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e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f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o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x 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22%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9249" y="2819581"/>
            <a:ext cx="612140" cy="55435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635" algn="ctr">
              <a:lnSpc>
                <a:spcPct val="94600"/>
              </a:lnSpc>
              <a:spcBef>
                <a:spcPts val="175"/>
              </a:spcBef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Internet  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E</a:t>
            </a:r>
            <a:r>
              <a:rPr sz="1200" spc="-15" dirty="0">
                <a:solidFill>
                  <a:srgbClr val="4B4B4B"/>
                </a:solidFill>
                <a:latin typeface="Georgia"/>
                <a:cs typeface="Georgia"/>
              </a:rPr>
              <a:t>x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p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lo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r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er  7%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1304" y="2748715"/>
            <a:ext cx="421005" cy="3822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6680" marR="5080" indent="-94615">
              <a:lnSpc>
                <a:spcPts val="1370"/>
              </a:lnSpc>
              <a:spcBef>
                <a:spcPts val="200"/>
              </a:spcBef>
            </a:pP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Sa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f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a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ri 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5%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7049" y="2715340"/>
            <a:ext cx="437515" cy="3822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13030" marR="5080" indent="-100965">
              <a:lnSpc>
                <a:spcPts val="1370"/>
              </a:lnSpc>
              <a:spcBef>
                <a:spcPts val="204"/>
              </a:spcBef>
            </a:pP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Ope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ra 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2%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784" y="1401359"/>
            <a:ext cx="5335270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Cuota de uso de navegadores (agosto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 2015)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1609220" y="6048212"/>
            <a:ext cx="5977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65A535"/>
                </a:solidFill>
                <a:latin typeface="Trebuchet MS"/>
                <a:cs typeface="Trebuchet MS"/>
                <a:hlinkClick r:id="rId3"/>
              </a:rPr>
              <a:t>http://www.w3schools.com/browsers/browsers_stats.asp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5335270" cy="112204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Navegadores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Cuota de uso de navegadores (agosto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 2015)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2827472" y="5976203"/>
            <a:ext cx="368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20" dirty="0">
                <a:solidFill>
                  <a:srgbClr val="65A535"/>
                </a:solidFill>
                <a:latin typeface="Trebuchet MS"/>
                <a:cs typeface="Trebuchet MS"/>
                <a:hlinkClick r:id="rId2"/>
              </a:rPr>
              <a:t>http://www.w3counter.com/trends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0159" y="2407920"/>
            <a:ext cx="6705599" cy="3828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5232" y="2602992"/>
            <a:ext cx="6117335" cy="3240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3. Navegadores </a:t>
            </a:r>
            <a:r>
              <a:rPr sz="3600" dirty="0">
                <a:solidFill>
                  <a:srgbClr val="FFFFFF"/>
                </a:solidFill>
              </a:rPr>
              <a:t>y </a:t>
            </a:r>
            <a:r>
              <a:rPr sz="3600" spc="-5" dirty="0">
                <a:solidFill>
                  <a:srgbClr val="FFFFFF"/>
                </a:solidFill>
              </a:rPr>
              <a:t>servidores</a:t>
            </a:r>
            <a:r>
              <a:rPr sz="3600" spc="-4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web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298" y="1489178"/>
            <a:ext cx="8393430" cy="360616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905"/>
              </a:spcBef>
            </a:pP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Servidores</a:t>
            </a:r>
            <a:r>
              <a:rPr sz="2900" spc="-3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900">
              <a:latin typeface="Corbel"/>
              <a:cs typeface="Corbel"/>
            </a:endParaRPr>
          </a:p>
          <a:p>
            <a:pPr marL="367665" marR="379095" indent="-255904">
              <a:lnSpc>
                <a:spcPts val="2400"/>
              </a:lnSpc>
              <a:spcBef>
                <a:spcPts val="1265"/>
              </a:spcBef>
              <a:buClr>
                <a:srgbClr val="65A535"/>
              </a:buClr>
              <a:buFont typeface="Georgia"/>
              <a:buChar char="•"/>
              <a:tabLst>
                <a:tab pos="367665" algn="l"/>
                <a:tab pos="36830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Un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servidor web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envía por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HTTP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los ficheros que tiene  almacenados en su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disco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duro a los clientes que lo</a:t>
            </a:r>
            <a:r>
              <a:rPr sz="2500" spc="10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solicitan</a:t>
            </a:r>
            <a:endParaRPr sz="2500">
              <a:latin typeface="Corbel"/>
              <a:cs typeface="Corbel"/>
            </a:endParaRPr>
          </a:p>
          <a:p>
            <a:pPr marL="367665" marR="154305" indent="-255904">
              <a:lnSpc>
                <a:spcPts val="240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367665" algn="l"/>
                <a:tab pos="36830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Puede servir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cualquier tipo de fichero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, aunque lo habitual  son los ficheros que un </a:t>
            </a:r>
            <a:r>
              <a:rPr sz="2500" b="1" spc="-10" dirty="0">
                <a:solidFill>
                  <a:srgbClr val="4B4B4B"/>
                </a:solidFill>
                <a:latin typeface="Corbel"/>
                <a:cs typeface="Corbel"/>
              </a:rPr>
              <a:t>navegador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reconoce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(html,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jpg,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png,  </a:t>
            </a:r>
            <a:r>
              <a:rPr sz="2500" spc="-25" dirty="0">
                <a:solidFill>
                  <a:srgbClr val="4B4B4B"/>
                </a:solidFill>
                <a:latin typeface="Corbel"/>
                <a:cs typeface="Corbel"/>
              </a:rPr>
              <a:t>pdf…)</a:t>
            </a:r>
            <a:endParaRPr sz="2500">
              <a:latin typeface="Corbel"/>
              <a:cs typeface="Corbel"/>
            </a:endParaRPr>
          </a:p>
          <a:p>
            <a:pPr marL="367665" marR="568960" indent="-255904">
              <a:lnSpc>
                <a:spcPts val="24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67665" algn="l"/>
                <a:tab pos="36830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Cuando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recibe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una petición,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devuelve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fichero del disco  duro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que se ajuste a la ruta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indicada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 la</a:t>
            </a:r>
            <a:r>
              <a:rPr sz="25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URLs</a:t>
            </a:r>
            <a:endParaRPr sz="250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800" u="heavy" spc="-10" dirty="0">
                <a:solidFill>
                  <a:srgbClr val="65A535"/>
                </a:solidFill>
                <a:latin typeface="Trebuchet MS"/>
                <a:cs typeface="Trebuchet MS"/>
                <a:hlinkClick r:id="rId2"/>
              </a:rPr>
              <a:t>http://www.miservidor.com/ruta/del/fichero/fichero.txt?clave=valor#fragmento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00576" y="5401880"/>
            <a:ext cx="878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marR="5080" indent="-48895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B4B4B"/>
                </a:solidFill>
                <a:latin typeface="Trebuchet MS"/>
                <a:cs typeface="Trebuchet MS"/>
              </a:rPr>
              <a:t>Ruta</a:t>
            </a:r>
            <a:r>
              <a:rPr sz="1800" spc="-55" dirty="0">
                <a:solidFill>
                  <a:srgbClr val="4B4B4B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del  recurso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443" y="5401880"/>
            <a:ext cx="3261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0940" algn="l"/>
              </a:tabLst>
            </a:pPr>
            <a:r>
              <a:rPr sz="1800" spc="-20" dirty="0">
                <a:solidFill>
                  <a:srgbClr val="4B4B4B"/>
                </a:solidFill>
                <a:latin typeface="Trebuchet MS"/>
                <a:cs typeface="Trebuchet MS"/>
              </a:rPr>
              <a:t>Protocolo	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Nombre del</a:t>
            </a:r>
            <a:r>
              <a:rPr sz="1800" spc="-50" dirty="0">
                <a:solidFill>
                  <a:srgbClr val="4B4B4B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servidor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3500" y="5401880"/>
            <a:ext cx="3546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  <a:spcBef>
                <a:spcPts val="100"/>
              </a:spcBef>
              <a:tabLst>
                <a:tab pos="1494155" algn="l"/>
                <a:tab pos="2765425" algn="l"/>
              </a:tabLst>
            </a:pP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N</a:t>
            </a:r>
            <a:r>
              <a:rPr sz="1800" spc="-10" dirty="0">
                <a:solidFill>
                  <a:srgbClr val="4B4B4B"/>
                </a:solidFill>
                <a:latin typeface="Trebuchet MS"/>
                <a:cs typeface="Trebuchet MS"/>
              </a:rPr>
              <a:t>o</a:t>
            </a:r>
            <a:r>
              <a:rPr sz="1800" dirty="0">
                <a:solidFill>
                  <a:srgbClr val="4B4B4B"/>
                </a:solidFill>
                <a:latin typeface="Trebuchet MS"/>
                <a:cs typeface="Trebuchet MS"/>
              </a:rPr>
              <a:t>mb</a:t>
            </a:r>
            <a:r>
              <a:rPr sz="1800" spc="-10" dirty="0">
                <a:solidFill>
                  <a:srgbClr val="4B4B4B"/>
                </a:solidFill>
                <a:latin typeface="Trebuchet MS"/>
                <a:cs typeface="Trebuchet MS"/>
              </a:rPr>
              <a:t>r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4B4B4B"/>
                </a:solidFill>
                <a:latin typeface="Trebuchet MS"/>
                <a:cs typeface="Trebuchet MS"/>
              </a:rPr>
              <a:t> d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4B4B4B"/>
                </a:solidFill>
                <a:latin typeface="Trebuchet MS"/>
                <a:cs typeface="Trebuchet MS"/>
              </a:rPr>
              <a:t>l	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C</a:t>
            </a:r>
            <a:r>
              <a:rPr sz="1800" spc="-10" dirty="0">
                <a:solidFill>
                  <a:srgbClr val="4B4B4B"/>
                </a:solidFill>
                <a:latin typeface="Trebuchet MS"/>
                <a:cs typeface="Trebuchet MS"/>
              </a:rPr>
              <a:t>o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n</a:t>
            </a:r>
            <a:r>
              <a:rPr sz="1800" dirty="0">
                <a:solidFill>
                  <a:srgbClr val="4B4B4B"/>
                </a:solidFill>
                <a:latin typeface="Trebuchet MS"/>
                <a:cs typeface="Trebuchet MS"/>
              </a:rPr>
              <a:t>s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ul</a:t>
            </a:r>
            <a:r>
              <a:rPr sz="1800" spc="-15" dirty="0">
                <a:solidFill>
                  <a:srgbClr val="4B4B4B"/>
                </a:solidFill>
                <a:latin typeface="Trebuchet MS"/>
                <a:cs typeface="Trebuchet MS"/>
              </a:rPr>
              <a:t>t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4B4B4B"/>
                </a:solidFill>
                <a:latin typeface="Trebuchet MS"/>
                <a:cs typeface="Trebuchet MS"/>
              </a:rPr>
              <a:t>	</a:t>
            </a:r>
            <a:r>
              <a:rPr sz="1800" spc="-10" dirty="0">
                <a:solidFill>
                  <a:srgbClr val="4B4B4B"/>
                </a:solidFill>
                <a:latin typeface="Trebuchet MS"/>
                <a:cs typeface="Trebuchet MS"/>
              </a:rPr>
              <a:t>A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n</a:t>
            </a:r>
            <a:r>
              <a:rPr sz="1800" spc="-10" dirty="0">
                <a:solidFill>
                  <a:srgbClr val="4B4B4B"/>
                </a:solidFill>
                <a:latin typeface="Trebuchet MS"/>
                <a:cs typeface="Trebuchet MS"/>
              </a:rPr>
              <a:t>cl</a:t>
            </a:r>
            <a:r>
              <a:rPr sz="1800" spc="-5" dirty="0">
                <a:solidFill>
                  <a:srgbClr val="4B4B4B"/>
                </a:solidFill>
                <a:latin typeface="Trebuchet MS"/>
                <a:cs typeface="Trebuchet MS"/>
              </a:rPr>
              <a:t>aje  recurso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5091" y="5090159"/>
            <a:ext cx="524243" cy="260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337" y="5118353"/>
            <a:ext cx="398145" cy="143510"/>
          </a:xfrm>
          <a:custGeom>
            <a:avLst/>
            <a:gdLst/>
            <a:ahLst/>
            <a:cxnLst/>
            <a:rect l="l" t="t" r="r" b="b"/>
            <a:pathLst>
              <a:path w="398144" h="143510">
                <a:moveTo>
                  <a:pt x="0" y="0"/>
                </a:moveTo>
                <a:lnTo>
                  <a:pt x="938" y="27881"/>
                </a:lnTo>
                <a:lnTo>
                  <a:pt x="3497" y="50649"/>
                </a:lnTo>
                <a:lnTo>
                  <a:pt x="7291" y="65999"/>
                </a:lnTo>
                <a:lnTo>
                  <a:pt x="11938" y="71628"/>
                </a:lnTo>
                <a:lnTo>
                  <a:pt x="186944" y="71628"/>
                </a:lnTo>
                <a:lnTo>
                  <a:pt x="191590" y="77256"/>
                </a:lnTo>
                <a:lnTo>
                  <a:pt x="195384" y="92606"/>
                </a:lnTo>
                <a:lnTo>
                  <a:pt x="197943" y="115374"/>
                </a:lnTo>
                <a:lnTo>
                  <a:pt x="198882" y="143256"/>
                </a:lnTo>
                <a:lnTo>
                  <a:pt x="199820" y="115374"/>
                </a:lnTo>
                <a:lnTo>
                  <a:pt x="202379" y="92606"/>
                </a:lnTo>
                <a:lnTo>
                  <a:pt x="206173" y="77256"/>
                </a:lnTo>
                <a:lnTo>
                  <a:pt x="210820" y="71628"/>
                </a:lnTo>
                <a:lnTo>
                  <a:pt x="385826" y="71628"/>
                </a:lnTo>
                <a:lnTo>
                  <a:pt x="390472" y="65999"/>
                </a:lnTo>
                <a:lnTo>
                  <a:pt x="394266" y="50649"/>
                </a:lnTo>
                <a:lnTo>
                  <a:pt x="396825" y="27881"/>
                </a:lnTo>
                <a:lnTo>
                  <a:pt x="397764" y="0"/>
                </a:lnTo>
              </a:path>
            </a:pathLst>
          </a:custGeom>
          <a:ln w="19811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8115" y="5094731"/>
            <a:ext cx="2436875" cy="262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1361" y="5122926"/>
            <a:ext cx="2310765" cy="144780"/>
          </a:xfrm>
          <a:custGeom>
            <a:avLst/>
            <a:gdLst/>
            <a:ahLst/>
            <a:cxnLst/>
            <a:rect l="l" t="t" r="r" b="b"/>
            <a:pathLst>
              <a:path w="2310765" h="144779">
                <a:moveTo>
                  <a:pt x="0" y="0"/>
                </a:moveTo>
                <a:lnTo>
                  <a:pt x="947" y="28177"/>
                </a:lnTo>
                <a:lnTo>
                  <a:pt x="3532" y="51187"/>
                </a:lnTo>
                <a:lnTo>
                  <a:pt x="7366" y="66701"/>
                </a:lnTo>
                <a:lnTo>
                  <a:pt x="12065" y="72390"/>
                </a:lnTo>
                <a:lnTo>
                  <a:pt x="1143127" y="72390"/>
                </a:lnTo>
                <a:lnTo>
                  <a:pt x="1147825" y="78078"/>
                </a:lnTo>
                <a:lnTo>
                  <a:pt x="1151659" y="93592"/>
                </a:lnTo>
                <a:lnTo>
                  <a:pt x="1154244" y="116602"/>
                </a:lnTo>
                <a:lnTo>
                  <a:pt x="1155192" y="144780"/>
                </a:lnTo>
                <a:lnTo>
                  <a:pt x="1156139" y="116602"/>
                </a:lnTo>
                <a:lnTo>
                  <a:pt x="1158724" y="93592"/>
                </a:lnTo>
                <a:lnTo>
                  <a:pt x="1162558" y="78078"/>
                </a:lnTo>
                <a:lnTo>
                  <a:pt x="1167257" y="72390"/>
                </a:lnTo>
                <a:lnTo>
                  <a:pt x="2298319" y="72390"/>
                </a:lnTo>
                <a:lnTo>
                  <a:pt x="2303017" y="66701"/>
                </a:lnTo>
                <a:lnTo>
                  <a:pt x="2306851" y="51187"/>
                </a:lnTo>
                <a:lnTo>
                  <a:pt x="2309436" y="28177"/>
                </a:lnTo>
                <a:lnTo>
                  <a:pt x="2310384" y="0"/>
                </a:lnTo>
              </a:path>
            </a:pathLst>
          </a:custGeom>
          <a:ln w="19812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1171" y="5090159"/>
            <a:ext cx="1760219" cy="260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44417" y="5118353"/>
            <a:ext cx="1633855" cy="143510"/>
          </a:xfrm>
          <a:custGeom>
            <a:avLst/>
            <a:gdLst/>
            <a:ahLst/>
            <a:cxnLst/>
            <a:rect l="l" t="t" r="r" b="b"/>
            <a:pathLst>
              <a:path w="1633854" h="143510">
                <a:moveTo>
                  <a:pt x="0" y="0"/>
                </a:moveTo>
                <a:lnTo>
                  <a:pt x="938" y="27881"/>
                </a:lnTo>
                <a:lnTo>
                  <a:pt x="3497" y="50649"/>
                </a:lnTo>
                <a:lnTo>
                  <a:pt x="7291" y="65999"/>
                </a:lnTo>
                <a:lnTo>
                  <a:pt x="11938" y="71628"/>
                </a:lnTo>
                <a:lnTo>
                  <a:pt x="804926" y="71628"/>
                </a:lnTo>
                <a:lnTo>
                  <a:pt x="809572" y="77256"/>
                </a:lnTo>
                <a:lnTo>
                  <a:pt x="813366" y="92606"/>
                </a:lnTo>
                <a:lnTo>
                  <a:pt x="815925" y="115374"/>
                </a:lnTo>
                <a:lnTo>
                  <a:pt x="816863" y="143256"/>
                </a:lnTo>
                <a:lnTo>
                  <a:pt x="817802" y="115374"/>
                </a:lnTo>
                <a:lnTo>
                  <a:pt x="820361" y="92606"/>
                </a:lnTo>
                <a:lnTo>
                  <a:pt x="824155" y="77256"/>
                </a:lnTo>
                <a:lnTo>
                  <a:pt x="828802" y="71628"/>
                </a:lnTo>
                <a:lnTo>
                  <a:pt x="1621790" y="71628"/>
                </a:lnTo>
                <a:lnTo>
                  <a:pt x="1626436" y="65999"/>
                </a:lnTo>
                <a:lnTo>
                  <a:pt x="1630230" y="50649"/>
                </a:lnTo>
                <a:lnTo>
                  <a:pt x="1632789" y="27881"/>
                </a:lnTo>
                <a:lnTo>
                  <a:pt x="1633727" y="0"/>
                </a:lnTo>
              </a:path>
            </a:pathLst>
          </a:custGeom>
          <a:ln w="19812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4919" y="5100827"/>
            <a:ext cx="1251203" cy="260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8165" y="5129021"/>
            <a:ext cx="1125220" cy="143510"/>
          </a:xfrm>
          <a:custGeom>
            <a:avLst/>
            <a:gdLst/>
            <a:ahLst/>
            <a:cxnLst/>
            <a:rect l="l" t="t" r="r" b="b"/>
            <a:pathLst>
              <a:path w="1125220" h="143510">
                <a:moveTo>
                  <a:pt x="0" y="0"/>
                </a:moveTo>
                <a:lnTo>
                  <a:pt x="938" y="27881"/>
                </a:lnTo>
                <a:lnTo>
                  <a:pt x="3497" y="50649"/>
                </a:lnTo>
                <a:lnTo>
                  <a:pt x="7291" y="65999"/>
                </a:lnTo>
                <a:lnTo>
                  <a:pt x="11938" y="71628"/>
                </a:lnTo>
                <a:lnTo>
                  <a:pt x="550418" y="71628"/>
                </a:lnTo>
                <a:lnTo>
                  <a:pt x="555064" y="77256"/>
                </a:lnTo>
                <a:lnTo>
                  <a:pt x="558858" y="92606"/>
                </a:lnTo>
                <a:lnTo>
                  <a:pt x="561417" y="115374"/>
                </a:lnTo>
                <a:lnTo>
                  <a:pt x="562356" y="143256"/>
                </a:lnTo>
                <a:lnTo>
                  <a:pt x="563294" y="115374"/>
                </a:lnTo>
                <a:lnTo>
                  <a:pt x="565853" y="92606"/>
                </a:lnTo>
                <a:lnTo>
                  <a:pt x="569647" y="77256"/>
                </a:lnTo>
                <a:lnTo>
                  <a:pt x="574294" y="71628"/>
                </a:lnTo>
                <a:lnTo>
                  <a:pt x="1112774" y="71628"/>
                </a:lnTo>
                <a:lnTo>
                  <a:pt x="1117420" y="65999"/>
                </a:lnTo>
                <a:lnTo>
                  <a:pt x="1121214" y="50649"/>
                </a:lnTo>
                <a:lnTo>
                  <a:pt x="1123773" y="27881"/>
                </a:lnTo>
                <a:lnTo>
                  <a:pt x="1124712" y="0"/>
                </a:lnTo>
              </a:path>
            </a:pathLst>
          </a:custGeom>
          <a:ln w="19812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70319" y="5100827"/>
            <a:ext cx="1316735" cy="260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33565" y="5129021"/>
            <a:ext cx="1190625" cy="143510"/>
          </a:xfrm>
          <a:custGeom>
            <a:avLst/>
            <a:gdLst/>
            <a:ahLst/>
            <a:cxnLst/>
            <a:rect l="l" t="t" r="r" b="b"/>
            <a:pathLst>
              <a:path w="1190625" h="143510">
                <a:moveTo>
                  <a:pt x="0" y="0"/>
                </a:moveTo>
                <a:lnTo>
                  <a:pt x="938" y="27881"/>
                </a:lnTo>
                <a:lnTo>
                  <a:pt x="3497" y="50649"/>
                </a:lnTo>
                <a:lnTo>
                  <a:pt x="7291" y="65999"/>
                </a:lnTo>
                <a:lnTo>
                  <a:pt x="11938" y="71628"/>
                </a:lnTo>
                <a:lnTo>
                  <a:pt x="583184" y="71628"/>
                </a:lnTo>
                <a:lnTo>
                  <a:pt x="587830" y="77256"/>
                </a:lnTo>
                <a:lnTo>
                  <a:pt x="591624" y="92606"/>
                </a:lnTo>
                <a:lnTo>
                  <a:pt x="594183" y="115374"/>
                </a:lnTo>
                <a:lnTo>
                  <a:pt x="595122" y="143256"/>
                </a:lnTo>
                <a:lnTo>
                  <a:pt x="596060" y="115374"/>
                </a:lnTo>
                <a:lnTo>
                  <a:pt x="598619" y="92606"/>
                </a:lnTo>
                <a:lnTo>
                  <a:pt x="602413" y="77256"/>
                </a:lnTo>
                <a:lnTo>
                  <a:pt x="607060" y="71628"/>
                </a:lnTo>
                <a:lnTo>
                  <a:pt x="1178306" y="71628"/>
                </a:lnTo>
                <a:lnTo>
                  <a:pt x="1182952" y="65999"/>
                </a:lnTo>
                <a:lnTo>
                  <a:pt x="1186746" y="50649"/>
                </a:lnTo>
                <a:lnTo>
                  <a:pt x="1189305" y="27881"/>
                </a:lnTo>
                <a:lnTo>
                  <a:pt x="1190244" y="0"/>
                </a:lnTo>
              </a:path>
            </a:pathLst>
          </a:custGeom>
          <a:ln w="19812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80959" y="5100827"/>
            <a:ext cx="1216151" cy="260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44206" y="5129021"/>
            <a:ext cx="1089660" cy="143510"/>
          </a:xfrm>
          <a:custGeom>
            <a:avLst/>
            <a:gdLst/>
            <a:ahLst/>
            <a:cxnLst/>
            <a:rect l="l" t="t" r="r" b="b"/>
            <a:pathLst>
              <a:path w="1089659" h="143510">
                <a:moveTo>
                  <a:pt x="0" y="0"/>
                </a:moveTo>
                <a:lnTo>
                  <a:pt x="938" y="27881"/>
                </a:lnTo>
                <a:lnTo>
                  <a:pt x="3497" y="50649"/>
                </a:lnTo>
                <a:lnTo>
                  <a:pt x="7291" y="65999"/>
                </a:lnTo>
                <a:lnTo>
                  <a:pt x="11938" y="71628"/>
                </a:lnTo>
                <a:lnTo>
                  <a:pt x="532892" y="71628"/>
                </a:lnTo>
                <a:lnTo>
                  <a:pt x="537538" y="77256"/>
                </a:lnTo>
                <a:lnTo>
                  <a:pt x="541332" y="92606"/>
                </a:lnTo>
                <a:lnTo>
                  <a:pt x="543891" y="115374"/>
                </a:lnTo>
                <a:lnTo>
                  <a:pt x="544830" y="143256"/>
                </a:lnTo>
                <a:lnTo>
                  <a:pt x="545768" y="115374"/>
                </a:lnTo>
                <a:lnTo>
                  <a:pt x="548327" y="92606"/>
                </a:lnTo>
                <a:lnTo>
                  <a:pt x="552121" y="77256"/>
                </a:lnTo>
                <a:lnTo>
                  <a:pt x="556768" y="71628"/>
                </a:lnTo>
                <a:lnTo>
                  <a:pt x="1077722" y="71628"/>
                </a:lnTo>
                <a:lnTo>
                  <a:pt x="1082368" y="65999"/>
                </a:lnTo>
                <a:lnTo>
                  <a:pt x="1086162" y="50649"/>
                </a:lnTo>
                <a:lnTo>
                  <a:pt x="1088721" y="27881"/>
                </a:lnTo>
                <a:lnTo>
                  <a:pt x="1089660" y="0"/>
                </a:lnTo>
              </a:path>
            </a:pathLst>
          </a:custGeom>
          <a:ln w="19811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8207375" cy="343852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Servidores</a:t>
            </a:r>
            <a:r>
              <a:rPr sz="2700" spc="-3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marR="230504" indent="-256540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La mayoría de los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servidores web permiten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que en cada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petición se 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ejecute un pequeño programa que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genera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dinámicamente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el  recurso que se envía al usuario (</a:t>
            </a:r>
            <a:r>
              <a:rPr sz="2200" i="1" spc="-5" dirty="0">
                <a:solidFill>
                  <a:srgbClr val="4B4B4B"/>
                </a:solidFill>
                <a:latin typeface="Corbel"/>
                <a:cs typeface="Corbel"/>
              </a:rPr>
              <a:t>server-side</a:t>
            </a:r>
            <a:r>
              <a:rPr sz="2200" i="1" spc="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i="1" spc="-10" dirty="0">
                <a:solidFill>
                  <a:srgbClr val="4B4B4B"/>
                </a:solidFill>
                <a:latin typeface="Corbel"/>
                <a:cs typeface="Corbel"/>
              </a:rPr>
              <a:t>scripting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2200">
              <a:latin typeface="Corbel"/>
              <a:cs typeface="Corbel"/>
            </a:endParaRPr>
          </a:p>
          <a:p>
            <a:pPr marL="332740" marR="508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 este contenido generado “al vuelo” se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denomina contenido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dinámico,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en contraposición al contenido estático obtenido del</a:t>
            </a:r>
            <a:r>
              <a:rPr sz="2200" spc="1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disco</a:t>
            </a:r>
            <a:endParaRPr sz="2200">
              <a:latin typeface="Corbel"/>
              <a:cs typeface="Corbel"/>
            </a:endParaRPr>
          </a:p>
          <a:p>
            <a:pPr marL="332740" marR="53721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 bastante habitual que el contenido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dinámico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genere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la 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información de una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base de</a:t>
            </a:r>
            <a:r>
              <a:rPr sz="2200" b="1" spc="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datos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01359"/>
            <a:ext cx="8179434" cy="389572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Servidores</a:t>
            </a:r>
            <a:r>
              <a:rPr sz="2700" spc="-3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105" marR="5080" indent="-255904">
              <a:lnSpc>
                <a:spcPct val="100000"/>
              </a:lnSpc>
              <a:spcBef>
                <a:spcPts val="123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Los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servidores web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con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contenido dinámico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no sólo envían recursos  al 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navegador,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también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pueden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procesar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información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que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les llega  del</a:t>
            </a:r>
            <a:r>
              <a:rPr sz="22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mismo</a:t>
            </a:r>
            <a:endParaRPr sz="2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96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Datos contenidos en formularios</a:t>
            </a:r>
            <a:r>
              <a:rPr sz="2000" spc="-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95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Ficheros enviados desde el</a:t>
            </a:r>
            <a:r>
              <a:rPr sz="2000" spc="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navegador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95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Información codificada en los links que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pulsan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los usuarios</a:t>
            </a:r>
            <a:r>
              <a:rPr sz="2000" spc="-7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(URL)</a:t>
            </a:r>
            <a:endParaRPr sz="2000">
              <a:latin typeface="Corbel"/>
              <a:cs typeface="Corbel"/>
            </a:endParaRPr>
          </a:p>
          <a:p>
            <a:pPr marL="332740" marR="153670" indent="-256540">
              <a:lnSpc>
                <a:spcPct val="100000"/>
              </a:lnSpc>
              <a:spcBef>
                <a:spcPts val="119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Esta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funcionalidad permite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desarrollo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completas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aplicaciones 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75422"/>
            <a:ext cx="3653154" cy="91821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Servidores</a:t>
            </a:r>
            <a:r>
              <a:rPr sz="2400" spc="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4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9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Evolución de los servidores</a:t>
            </a:r>
            <a:r>
              <a:rPr sz="2000" spc="-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96595" y="4184903"/>
            <a:ext cx="755903" cy="368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136" y="4201667"/>
            <a:ext cx="525779" cy="356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604" y="4216908"/>
            <a:ext cx="632460" cy="252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604" y="4216908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0" y="0"/>
                </a:moveTo>
                <a:lnTo>
                  <a:pt x="505968" y="0"/>
                </a:lnTo>
                <a:lnTo>
                  <a:pt x="632460" y="126492"/>
                </a:lnTo>
                <a:lnTo>
                  <a:pt x="505968" y="252984"/>
                </a:lnTo>
                <a:lnTo>
                  <a:pt x="0" y="252984"/>
                </a:lnTo>
                <a:lnTo>
                  <a:pt x="126492" y="12649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E9F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9817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9817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8208" y="4241644"/>
            <a:ext cx="8591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3725" algn="l"/>
              </a:tabLst>
            </a:pPr>
            <a:r>
              <a:rPr sz="1000" spc="-5" dirty="0">
                <a:solidFill>
                  <a:srgbClr val="4B4B4B"/>
                </a:solidFill>
                <a:latin typeface="Georgia"/>
                <a:cs typeface="Georgia"/>
              </a:rPr>
              <a:t>1990	</a:t>
            </a: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1991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99794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9794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81101" y="4241644"/>
            <a:ext cx="294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1992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68245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68245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50309" y="4241644"/>
            <a:ext cx="293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1993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38222" y="4217670"/>
            <a:ext cx="631190" cy="253365"/>
          </a:xfrm>
          <a:custGeom>
            <a:avLst/>
            <a:gdLst/>
            <a:ahLst/>
            <a:cxnLst/>
            <a:rect l="l" t="t" r="r" b="b"/>
            <a:pathLst>
              <a:path w="631189" h="253364">
                <a:moveTo>
                  <a:pt x="504444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4444" y="252983"/>
                </a:lnTo>
                <a:lnTo>
                  <a:pt x="630936" y="126491"/>
                </a:lnTo>
                <a:lnTo>
                  <a:pt x="504444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38222" y="4217670"/>
            <a:ext cx="631190" cy="253365"/>
          </a:xfrm>
          <a:custGeom>
            <a:avLst/>
            <a:gdLst/>
            <a:ahLst/>
            <a:cxnLst/>
            <a:rect l="l" t="t" r="r" b="b"/>
            <a:pathLst>
              <a:path w="631189" h="253364">
                <a:moveTo>
                  <a:pt x="0" y="0"/>
                </a:moveTo>
                <a:lnTo>
                  <a:pt x="504444" y="0"/>
                </a:lnTo>
                <a:lnTo>
                  <a:pt x="630936" y="126491"/>
                </a:lnTo>
                <a:lnTo>
                  <a:pt x="504444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17962" y="4241644"/>
            <a:ext cx="2952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1994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1904" y="4184903"/>
            <a:ext cx="755903" cy="3688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77539" y="4201667"/>
            <a:ext cx="515111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5911" y="4216908"/>
            <a:ext cx="632460" cy="2529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05911" y="4216908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0" y="0"/>
                </a:moveTo>
                <a:lnTo>
                  <a:pt x="505968" y="0"/>
                </a:lnTo>
                <a:lnTo>
                  <a:pt x="632460" y="126492"/>
                </a:lnTo>
                <a:lnTo>
                  <a:pt x="505968" y="252984"/>
                </a:lnTo>
                <a:lnTo>
                  <a:pt x="0" y="252984"/>
                </a:lnTo>
                <a:lnTo>
                  <a:pt x="126492" y="12649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290156" y="4241644"/>
            <a:ext cx="2908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4B4B4B"/>
                </a:solidFill>
                <a:latin typeface="Georgia"/>
                <a:cs typeface="Georgia"/>
              </a:rPr>
              <a:t>1995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75126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75126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56315" y="4241644"/>
            <a:ext cx="2952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1996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45102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45102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30033" y="4241644"/>
            <a:ext cx="287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1997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813553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13553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93144" y="4241644"/>
            <a:ext cx="299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1998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83529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83529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60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63846" y="4241644"/>
            <a:ext cx="2952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1999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51982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59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51982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59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116259" y="4241644"/>
            <a:ext cx="328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000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21957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59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1957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59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97596" y="4241644"/>
            <a:ext cx="305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001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90409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59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90409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59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259152" y="4241644"/>
            <a:ext cx="3219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002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60385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59" h="253364">
                <a:moveTo>
                  <a:pt x="505968" y="0"/>
                </a:moveTo>
                <a:lnTo>
                  <a:pt x="0" y="0"/>
                </a:lnTo>
                <a:lnTo>
                  <a:pt x="126492" y="126491"/>
                </a:lnTo>
                <a:lnTo>
                  <a:pt x="0" y="252983"/>
                </a:lnTo>
                <a:lnTo>
                  <a:pt x="505968" y="252983"/>
                </a:lnTo>
                <a:lnTo>
                  <a:pt x="632460" y="126491"/>
                </a:lnTo>
                <a:lnTo>
                  <a:pt x="505968" y="0"/>
                </a:lnTo>
                <a:close/>
              </a:path>
            </a:pathLst>
          </a:custGeom>
          <a:solidFill>
            <a:srgbClr val="65A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60385" y="4217670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59" h="253364">
                <a:moveTo>
                  <a:pt x="0" y="0"/>
                </a:moveTo>
                <a:lnTo>
                  <a:pt x="505968" y="0"/>
                </a:lnTo>
                <a:lnTo>
                  <a:pt x="632460" y="126491"/>
                </a:lnTo>
                <a:lnTo>
                  <a:pt x="505968" y="252983"/>
                </a:lnTo>
                <a:lnTo>
                  <a:pt x="0" y="252983"/>
                </a:lnTo>
                <a:lnTo>
                  <a:pt x="126492" y="126491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828360" y="4241644"/>
            <a:ext cx="321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r>
              <a:rPr sz="1000" spc="-5" dirty="0">
                <a:solidFill>
                  <a:srgbClr val="FFFFFF"/>
                </a:solidFill>
                <a:latin typeface="Georgia"/>
                <a:cs typeface="Georgia"/>
              </a:rPr>
              <a:t>003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164068" y="4184903"/>
            <a:ext cx="755903" cy="368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84464" y="4201667"/>
            <a:ext cx="547115" cy="356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28076" y="4216908"/>
            <a:ext cx="632459" cy="252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28076" y="4216908"/>
            <a:ext cx="632460" cy="253365"/>
          </a:xfrm>
          <a:custGeom>
            <a:avLst/>
            <a:gdLst/>
            <a:ahLst/>
            <a:cxnLst/>
            <a:rect l="l" t="t" r="r" b="b"/>
            <a:pathLst>
              <a:path w="632459" h="253364">
                <a:moveTo>
                  <a:pt x="0" y="0"/>
                </a:moveTo>
                <a:lnTo>
                  <a:pt x="505968" y="0"/>
                </a:lnTo>
                <a:lnTo>
                  <a:pt x="632460" y="126492"/>
                </a:lnTo>
                <a:lnTo>
                  <a:pt x="505968" y="252984"/>
                </a:lnTo>
                <a:lnTo>
                  <a:pt x="0" y="252984"/>
                </a:lnTo>
                <a:lnTo>
                  <a:pt x="126492" y="12649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92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396014" y="4241644"/>
            <a:ext cx="3225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4B4B4B"/>
                </a:solidFill>
                <a:latin typeface="Georgia"/>
                <a:cs typeface="Georgia"/>
              </a:rPr>
              <a:t>2</a:t>
            </a:r>
            <a:r>
              <a:rPr sz="1000" spc="-5" dirty="0">
                <a:solidFill>
                  <a:srgbClr val="4B4B4B"/>
                </a:solidFill>
                <a:latin typeface="Georgia"/>
                <a:cs typeface="Georgia"/>
              </a:rPr>
              <a:t>004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99288" y="2604516"/>
            <a:ext cx="1915667" cy="17007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8620" y="2601467"/>
            <a:ext cx="1734311" cy="6476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7200" y="2636520"/>
            <a:ext cx="1799844" cy="15849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7200" y="2636520"/>
            <a:ext cx="1800225" cy="1584960"/>
          </a:xfrm>
          <a:custGeom>
            <a:avLst/>
            <a:gdLst/>
            <a:ahLst/>
            <a:cxnLst/>
            <a:rect l="l" t="t" r="r" b="b"/>
            <a:pathLst>
              <a:path w="1800225" h="1584960">
                <a:moveTo>
                  <a:pt x="0" y="0"/>
                </a:moveTo>
                <a:lnTo>
                  <a:pt x="299974" y="0"/>
                </a:lnTo>
                <a:lnTo>
                  <a:pt x="749935" y="0"/>
                </a:lnTo>
                <a:lnTo>
                  <a:pt x="1799844" y="0"/>
                </a:lnTo>
                <a:lnTo>
                  <a:pt x="1799844" y="770763"/>
                </a:lnTo>
                <a:lnTo>
                  <a:pt x="1799844" y="1101090"/>
                </a:lnTo>
                <a:lnTo>
                  <a:pt x="1799844" y="1321308"/>
                </a:lnTo>
                <a:lnTo>
                  <a:pt x="749935" y="1321308"/>
                </a:lnTo>
                <a:lnTo>
                  <a:pt x="82156" y="1584909"/>
                </a:lnTo>
                <a:lnTo>
                  <a:pt x="299974" y="1321308"/>
                </a:lnTo>
                <a:lnTo>
                  <a:pt x="0" y="1321308"/>
                </a:lnTo>
                <a:lnTo>
                  <a:pt x="0" y="1101090"/>
                </a:lnTo>
                <a:lnTo>
                  <a:pt x="0" y="77076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E9F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35712" y="2663836"/>
            <a:ext cx="1454785" cy="42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CERN</a:t>
            </a:r>
            <a:r>
              <a:rPr sz="1400" b="1" spc="-3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httpd</a:t>
            </a:r>
            <a:endParaRPr sz="14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Sistema</a:t>
            </a:r>
            <a:r>
              <a:rPr sz="1200" spc="-6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NeXTSTEP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80310" y="2623566"/>
            <a:ext cx="3790315" cy="1576070"/>
          </a:xfrm>
          <a:custGeom>
            <a:avLst/>
            <a:gdLst/>
            <a:ahLst/>
            <a:cxnLst/>
            <a:rect l="l" t="t" r="r" b="b"/>
            <a:pathLst>
              <a:path w="3790315" h="1576070">
                <a:moveTo>
                  <a:pt x="1579245" y="1389888"/>
                </a:moveTo>
                <a:lnTo>
                  <a:pt x="631698" y="1389888"/>
                </a:lnTo>
                <a:lnTo>
                  <a:pt x="936294" y="1575460"/>
                </a:lnTo>
                <a:lnTo>
                  <a:pt x="1579245" y="1389888"/>
                </a:lnTo>
                <a:close/>
              </a:path>
              <a:path w="3790315" h="1576070">
                <a:moveTo>
                  <a:pt x="3790188" y="0"/>
                </a:moveTo>
                <a:lnTo>
                  <a:pt x="0" y="0"/>
                </a:lnTo>
                <a:lnTo>
                  <a:pt x="0" y="1389888"/>
                </a:lnTo>
                <a:lnTo>
                  <a:pt x="3790188" y="1389888"/>
                </a:lnTo>
                <a:lnTo>
                  <a:pt x="37901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80310" y="2623566"/>
            <a:ext cx="3790315" cy="1576070"/>
          </a:xfrm>
          <a:custGeom>
            <a:avLst/>
            <a:gdLst/>
            <a:ahLst/>
            <a:cxnLst/>
            <a:rect l="l" t="t" r="r" b="b"/>
            <a:pathLst>
              <a:path w="3790315" h="1576070">
                <a:moveTo>
                  <a:pt x="0" y="0"/>
                </a:moveTo>
                <a:lnTo>
                  <a:pt x="631698" y="0"/>
                </a:lnTo>
                <a:lnTo>
                  <a:pt x="1579245" y="0"/>
                </a:lnTo>
                <a:lnTo>
                  <a:pt x="3790188" y="0"/>
                </a:lnTo>
                <a:lnTo>
                  <a:pt x="3790188" y="810768"/>
                </a:lnTo>
                <a:lnTo>
                  <a:pt x="3790188" y="1158240"/>
                </a:lnTo>
                <a:lnTo>
                  <a:pt x="3790188" y="1389888"/>
                </a:lnTo>
                <a:lnTo>
                  <a:pt x="1579245" y="1389888"/>
                </a:lnTo>
                <a:lnTo>
                  <a:pt x="936294" y="1575460"/>
                </a:lnTo>
                <a:lnTo>
                  <a:pt x="631698" y="1389888"/>
                </a:lnTo>
                <a:lnTo>
                  <a:pt x="0" y="1389888"/>
                </a:lnTo>
                <a:lnTo>
                  <a:pt x="0" y="1158240"/>
                </a:lnTo>
                <a:lnTo>
                  <a:pt x="0" y="810768"/>
                </a:lnTo>
                <a:lnTo>
                  <a:pt x="0" y="0"/>
                </a:lnTo>
                <a:close/>
              </a:path>
            </a:pathLst>
          </a:custGeom>
          <a:ln w="19811">
            <a:solidFill>
              <a:srgbClr val="65A5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558774" y="2649264"/>
            <a:ext cx="3500120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Internet Information Server</a:t>
            </a:r>
            <a:r>
              <a:rPr sz="1400" b="1" spc="-114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400" b="1" spc="-5" dirty="0">
                <a:solidFill>
                  <a:srgbClr val="4B4B4B"/>
                </a:solidFill>
                <a:latin typeface="Georgia"/>
                <a:cs typeface="Georgia"/>
              </a:rPr>
              <a:t>(IIS)</a:t>
            </a:r>
            <a:endParaRPr sz="1400">
              <a:latin typeface="Georgia"/>
              <a:cs typeface="Georgia"/>
            </a:endParaRPr>
          </a:p>
          <a:p>
            <a:pPr marL="12700" marR="36195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Propietario de Microsoft, integrado en Windows y  su base de datos MS SQL</a:t>
            </a:r>
            <a:r>
              <a:rPr sz="1200" spc="-3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Server</a:t>
            </a:r>
            <a:endParaRPr sz="12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Es el segundo servidor más usado 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a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(28% en enero  de</a:t>
            </a:r>
            <a:r>
              <a:rPr sz="1200" spc="-15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2015)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Permite escribir contenido</a:t>
            </a:r>
            <a:r>
              <a:rPr sz="1200" spc="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dinámico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buClr>
                <a:srgbClr val="4B4B4B"/>
              </a:buClr>
              <a:buChar char="•"/>
              <a:tabLst>
                <a:tab pos="110489" algn="l"/>
              </a:tabLst>
            </a:pPr>
            <a:r>
              <a:rPr sz="1200" u="sng" spc="-5" dirty="0">
                <a:solidFill>
                  <a:srgbClr val="65A535"/>
                </a:solidFill>
                <a:latin typeface="Georgia"/>
                <a:cs typeface="Georgia"/>
                <a:hlinkClick r:id="rId14"/>
              </a:rPr>
              <a:t>http://www.iis.net/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533900" y="4422647"/>
            <a:ext cx="4485131" cy="18425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32737" y="4840223"/>
            <a:ext cx="769530" cy="11963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23232" y="4840223"/>
            <a:ext cx="2726016" cy="11963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91811" y="4455490"/>
            <a:ext cx="4369308" cy="17258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91811" y="4455490"/>
            <a:ext cx="4369435" cy="1725930"/>
          </a:xfrm>
          <a:custGeom>
            <a:avLst/>
            <a:gdLst/>
            <a:ahLst/>
            <a:cxnLst/>
            <a:rect l="l" t="t" r="r" b="b"/>
            <a:pathLst>
              <a:path w="4369434" h="1725929">
                <a:moveTo>
                  <a:pt x="0" y="419785"/>
                </a:moveTo>
                <a:lnTo>
                  <a:pt x="2548763" y="419785"/>
                </a:lnTo>
                <a:lnTo>
                  <a:pt x="3848493" y="0"/>
                </a:lnTo>
                <a:lnTo>
                  <a:pt x="3641090" y="419785"/>
                </a:lnTo>
                <a:lnTo>
                  <a:pt x="4369308" y="419785"/>
                </a:lnTo>
                <a:lnTo>
                  <a:pt x="4369308" y="637463"/>
                </a:lnTo>
                <a:lnTo>
                  <a:pt x="4369308" y="963980"/>
                </a:lnTo>
                <a:lnTo>
                  <a:pt x="4369308" y="1725853"/>
                </a:lnTo>
                <a:lnTo>
                  <a:pt x="3641090" y="1725853"/>
                </a:lnTo>
                <a:lnTo>
                  <a:pt x="2548763" y="1725853"/>
                </a:lnTo>
                <a:lnTo>
                  <a:pt x="0" y="1725853"/>
                </a:lnTo>
                <a:lnTo>
                  <a:pt x="0" y="963980"/>
                </a:lnTo>
                <a:lnTo>
                  <a:pt x="0" y="637463"/>
                </a:lnTo>
                <a:lnTo>
                  <a:pt x="0" y="419785"/>
                </a:lnTo>
                <a:close/>
              </a:path>
            </a:pathLst>
          </a:custGeom>
          <a:ln w="9144">
            <a:solidFill>
              <a:srgbClr val="5C92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671277" y="4902212"/>
            <a:ext cx="4199255" cy="97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4B4B4B"/>
                </a:solidFill>
                <a:latin typeface="Georgia"/>
                <a:cs typeface="Georgia"/>
              </a:rPr>
              <a:t>NginX</a:t>
            </a:r>
            <a:endParaRPr sz="14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Servidor multiplataforma y software libre (licencia tipo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BSD)</a:t>
            </a:r>
            <a:endParaRPr sz="12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Es uno de los servidores más usado </a:t>
            </a:r>
            <a:r>
              <a:rPr sz="1200" dirty="0">
                <a:solidFill>
                  <a:srgbClr val="4B4B4B"/>
                </a:solidFill>
                <a:latin typeface="Georgia"/>
                <a:cs typeface="Georgia"/>
              </a:rPr>
              <a:t>a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(15% en junio de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2015)</a:t>
            </a:r>
            <a:endParaRPr sz="12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Es muy rápido y se usa como balanceador de</a:t>
            </a:r>
            <a:r>
              <a:rPr sz="1200" spc="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carga</a:t>
            </a:r>
            <a:endParaRPr sz="12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buClr>
                <a:srgbClr val="4B4B4B"/>
              </a:buClr>
              <a:buChar char="•"/>
              <a:tabLst>
                <a:tab pos="110489" algn="l"/>
              </a:tabLst>
            </a:pPr>
            <a:r>
              <a:rPr sz="1200" u="sng" spc="-5" dirty="0">
                <a:solidFill>
                  <a:srgbClr val="65A535"/>
                </a:solidFill>
                <a:latin typeface="Georgia"/>
                <a:cs typeface="Georgia"/>
                <a:hlinkClick r:id="rId19"/>
              </a:rPr>
              <a:t>http://nginx.net/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40207" y="4454652"/>
            <a:ext cx="4233671" cy="19293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9540" y="4849367"/>
            <a:ext cx="4043171" cy="15620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8120" y="4487519"/>
            <a:ext cx="4117848" cy="18126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8120" y="4487519"/>
            <a:ext cx="4117975" cy="1812925"/>
          </a:xfrm>
          <a:custGeom>
            <a:avLst/>
            <a:gdLst/>
            <a:ahLst/>
            <a:cxnLst/>
            <a:rect l="l" t="t" r="r" b="b"/>
            <a:pathLst>
              <a:path w="4117975" h="1812925">
                <a:moveTo>
                  <a:pt x="0" y="396900"/>
                </a:moveTo>
                <a:lnTo>
                  <a:pt x="2402078" y="396900"/>
                </a:lnTo>
                <a:lnTo>
                  <a:pt x="3306305" y="0"/>
                </a:lnTo>
                <a:lnTo>
                  <a:pt x="3431540" y="396900"/>
                </a:lnTo>
                <a:lnTo>
                  <a:pt x="4117848" y="396900"/>
                </a:lnTo>
                <a:lnTo>
                  <a:pt x="4117848" y="632866"/>
                </a:lnTo>
                <a:lnTo>
                  <a:pt x="4117848" y="986815"/>
                </a:lnTo>
                <a:lnTo>
                  <a:pt x="4117848" y="1812696"/>
                </a:lnTo>
                <a:lnTo>
                  <a:pt x="3431540" y="1812696"/>
                </a:lnTo>
                <a:lnTo>
                  <a:pt x="2402078" y="1812696"/>
                </a:lnTo>
                <a:lnTo>
                  <a:pt x="0" y="1812696"/>
                </a:lnTo>
                <a:lnTo>
                  <a:pt x="0" y="986815"/>
                </a:lnTo>
                <a:lnTo>
                  <a:pt x="0" y="632866"/>
                </a:lnTo>
                <a:lnTo>
                  <a:pt x="0" y="396900"/>
                </a:lnTo>
                <a:close/>
              </a:path>
            </a:pathLst>
          </a:custGeom>
          <a:ln w="9144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76868" y="4911611"/>
            <a:ext cx="3763010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B4B4B"/>
                </a:solidFill>
                <a:latin typeface="Georgia"/>
                <a:cs typeface="Georgia"/>
              </a:rPr>
              <a:t>Apache</a:t>
            </a:r>
            <a:endParaRPr sz="14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spcBef>
                <a:spcPts val="5"/>
              </a:spcBef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El servidor más popular (40% cuota en enero de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2015)</a:t>
            </a:r>
            <a:endParaRPr sz="12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Desarrollado por la Apache Software</a:t>
            </a:r>
            <a:r>
              <a:rPr sz="1200" spc="-5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Foundation</a:t>
            </a:r>
            <a:endParaRPr sz="12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Licencia software libre Apache</a:t>
            </a:r>
            <a:r>
              <a:rPr sz="1200" spc="-2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License</a:t>
            </a:r>
            <a:endParaRPr sz="12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Multiplataforma</a:t>
            </a:r>
            <a:endParaRPr sz="12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buChar char="•"/>
              <a:tabLst>
                <a:tab pos="110489" algn="l"/>
              </a:tabLst>
            </a:pPr>
            <a:r>
              <a:rPr sz="1200" spc="-5" dirty="0">
                <a:solidFill>
                  <a:srgbClr val="4B4B4B"/>
                </a:solidFill>
                <a:latin typeface="Georgia"/>
                <a:cs typeface="Georgia"/>
              </a:rPr>
              <a:t>Permite escribir contenido</a:t>
            </a:r>
            <a:r>
              <a:rPr sz="1200" spc="0" dirty="0">
                <a:solidFill>
                  <a:srgbClr val="4B4B4B"/>
                </a:solidFill>
                <a:latin typeface="Georgia"/>
                <a:cs typeface="Georgia"/>
              </a:rPr>
              <a:t> </a:t>
            </a:r>
            <a:r>
              <a:rPr sz="1200" spc="-10" dirty="0">
                <a:solidFill>
                  <a:srgbClr val="4B4B4B"/>
                </a:solidFill>
                <a:latin typeface="Georgia"/>
                <a:cs typeface="Georgia"/>
              </a:rPr>
              <a:t>dinámico</a:t>
            </a:r>
            <a:endParaRPr sz="1200">
              <a:latin typeface="Georgia"/>
              <a:cs typeface="Georgia"/>
            </a:endParaRPr>
          </a:p>
          <a:p>
            <a:pPr marL="109855" indent="-97155">
              <a:lnSpc>
                <a:spcPct val="100000"/>
              </a:lnSpc>
              <a:buClr>
                <a:srgbClr val="4B4B4B"/>
              </a:buClr>
              <a:buChar char="•"/>
              <a:tabLst>
                <a:tab pos="110489" algn="l"/>
              </a:tabLst>
            </a:pPr>
            <a:r>
              <a:rPr sz="1200" u="sng" spc="-5" dirty="0">
                <a:solidFill>
                  <a:srgbClr val="65A535"/>
                </a:solidFill>
                <a:latin typeface="Georgia"/>
                <a:cs typeface="Georgia"/>
                <a:hlinkClick r:id="rId23"/>
              </a:rPr>
              <a:t>http://httpd.apache.org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13816" y="3112008"/>
            <a:ext cx="1054608" cy="7909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93136" y="5885688"/>
            <a:ext cx="1191767" cy="3596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35879" y="3566159"/>
            <a:ext cx="1098803" cy="4114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13547" y="5780532"/>
            <a:ext cx="1040891" cy="2743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33273"/>
            <a:ext cx="302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Introducción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9143" y="6568620"/>
            <a:ext cx="178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4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9716"/>
            <a:ext cx="8169275" cy="439483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-20" dirty="0">
                <a:solidFill>
                  <a:srgbClr val="65A535"/>
                </a:solidFill>
                <a:latin typeface="Corbel"/>
                <a:cs typeface="Corbel"/>
              </a:rPr>
              <a:t>¿Qué </a:t>
            </a:r>
            <a:r>
              <a:rPr sz="2400" dirty="0">
                <a:solidFill>
                  <a:srgbClr val="65A535"/>
                </a:solidFill>
                <a:latin typeface="Corbel"/>
                <a:cs typeface="Corbel"/>
              </a:rPr>
              <a:t>es </a:t>
            </a: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la</a:t>
            </a:r>
            <a:r>
              <a:rPr sz="2400" spc="-114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400" spc="-25" dirty="0">
                <a:solidFill>
                  <a:srgbClr val="65A535"/>
                </a:solidFill>
                <a:latin typeface="Corbel"/>
                <a:cs typeface="Corbel"/>
              </a:rPr>
              <a:t>Web?</a:t>
            </a:r>
            <a:endParaRPr sz="2400">
              <a:latin typeface="Corbel"/>
              <a:cs typeface="Corbel"/>
            </a:endParaRPr>
          </a:p>
          <a:p>
            <a:pPr marL="332740" marR="400050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000" b="1" spc="-25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1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000" i="1" spc="-15" dirty="0">
                <a:solidFill>
                  <a:srgbClr val="4B4B4B"/>
                </a:solidFill>
                <a:latin typeface="Corbel"/>
                <a:cs typeface="Corbel"/>
              </a:rPr>
              <a:t>World </a:t>
            </a: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Wide </a:t>
            </a:r>
            <a:r>
              <a:rPr sz="2000" i="1" spc="-2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000" spc="-20" dirty="0">
                <a:solidFill>
                  <a:srgbClr val="4B4B4B"/>
                </a:solidFill>
                <a:latin typeface="Corbel"/>
                <a:cs typeface="Corbel"/>
              </a:rPr>
              <a:t>,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traducido como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“telaraña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mundial”) es un  servicio de distribución de contenidos hipertexto accesibles vía</a:t>
            </a:r>
            <a:r>
              <a:rPr sz="2000" spc="6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Internet</a:t>
            </a:r>
            <a:endParaRPr sz="2000">
              <a:latin typeface="Corbel"/>
              <a:cs typeface="Corbel"/>
            </a:endParaRPr>
          </a:p>
          <a:p>
            <a:pPr marL="332740" marR="508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Internet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 un conjunto descentralizado de redes de datos interconectadas  que utilizan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familia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protocolos </a:t>
            </a:r>
            <a:r>
              <a:rPr sz="2000" b="1" spc="-10" dirty="0">
                <a:solidFill>
                  <a:srgbClr val="4B4B4B"/>
                </a:solidFill>
                <a:latin typeface="Corbel"/>
                <a:cs typeface="Corbel"/>
              </a:rPr>
              <a:t>TCP/IP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que interconecta cientos de  millones de dispositivos (hosts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sistemas terminales) en todo el</a:t>
            </a:r>
            <a:r>
              <a:rPr sz="20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mundo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1205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Es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habitual confundir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1800" spc="-25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con</a:t>
            </a:r>
            <a:r>
              <a:rPr sz="1800" spc="-7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Internet</a:t>
            </a:r>
            <a:endParaRPr sz="18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1200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Existen otros muchos servicios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Internet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parte de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1800" spc="-20" dirty="0">
                <a:solidFill>
                  <a:srgbClr val="4B4B4B"/>
                </a:solidFill>
                <a:latin typeface="Corbel"/>
                <a:cs typeface="Corbel"/>
              </a:rPr>
              <a:t>Web,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por</a:t>
            </a:r>
            <a:r>
              <a:rPr sz="1800" spc="-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ejemplo:</a:t>
            </a:r>
            <a:endParaRPr sz="1800">
              <a:latin typeface="Corbel"/>
              <a:cs typeface="Corbel"/>
            </a:endParaRPr>
          </a:p>
          <a:p>
            <a:pPr marL="890269" lvl="2" indent="-219710">
              <a:lnSpc>
                <a:spcPct val="100000"/>
              </a:lnSpc>
              <a:spcBef>
                <a:spcPts val="320"/>
              </a:spcBef>
              <a:buClr>
                <a:srgbClr val="4B4B4B"/>
              </a:buClr>
              <a:buFont typeface="Wingdings 2"/>
              <a:buChar char=""/>
              <a:tabLst>
                <a:tab pos="890269" algn="l"/>
                <a:tab pos="890905" algn="l"/>
              </a:tabLst>
            </a:pP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Correo electrónico: </a:t>
            </a:r>
            <a:r>
              <a:rPr sz="1600" spc="-45" dirty="0">
                <a:solidFill>
                  <a:srgbClr val="65A535"/>
                </a:solidFill>
                <a:latin typeface="Corbel"/>
                <a:cs typeface="Corbel"/>
              </a:rPr>
              <a:t>SMTP,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POP3,</a:t>
            </a:r>
            <a:r>
              <a:rPr sz="1600" spc="10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600" spc="-10" dirty="0">
                <a:solidFill>
                  <a:srgbClr val="65A535"/>
                </a:solidFill>
                <a:latin typeface="Corbel"/>
                <a:cs typeface="Corbel"/>
              </a:rPr>
              <a:t>IMAP</a:t>
            </a:r>
            <a:endParaRPr sz="1600">
              <a:latin typeface="Corbel"/>
              <a:cs typeface="Corbel"/>
            </a:endParaRPr>
          </a:p>
          <a:p>
            <a:pPr marL="890269" lvl="2" indent="-219710">
              <a:lnSpc>
                <a:spcPct val="100000"/>
              </a:lnSpc>
              <a:spcBef>
                <a:spcPts val="300"/>
              </a:spcBef>
              <a:buClr>
                <a:srgbClr val="4B4B4B"/>
              </a:buClr>
              <a:buFont typeface="Wingdings 2"/>
              <a:buChar char=""/>
              <a:tabLst>
                <a:tab pos="890269" algn="l"/>
                <a:tab pos="890905" algn="l"/>
              </a:tabLst>
            </a:pPr>
            <a:r>
              <a:rPr sz="1600" spc="-15" dirty="0">
                <a:solidFill>
                  <a:srgbClr val="65A535"/>
                </a:solidFill>
                <a:latin typeface="Corbel"/>
                <a:cs typeface="Corbel"/>
              </a:rPr>
              <a:t>Transferencia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de ficheros:</a:t>
            </a:r>
            <a:r>
              <a:rPr sz="1600" spc="114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FTP</a:t>
            </a:r>
            <a:endParaRPr sz="1600">
              <a:latin typeface="Corbel"/>
              <a:cs typeface="Corbel"/>
            </a:endParaRPr>
          </a:p>
          <a:p>
            <a:pPr marL="890269" lvl="2" indent="-219710">
              <a:lnSpc>
                <a:spcPct val="100000"/>
              </a:lnSpc>
              <a:spcBef>
                <a:spcPts val="300"/>
              </a:spcBef>
              <a:buClr>
                <a:srgbClr val="4B4B4B"/>
              </a:buClr>
              <a:buFont typeface="Wingdings 2"/>
              <a:buChar char=""/>
              <a:tabLst>
                <a:tab pos="890269" algn="l"/>
                <a:tab pos="890905" algn="l"/>
              </a:tabLst>
            </a:pP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Conexión remota: </a:t>
            </a:r>
            <a:r>
              <a:rPr sz="1600" spc="-20" dirty="0">
                <a:solidFill>
                  <a:srgbClr val="65A535"/>
                </a:solidFill>
                <a:latin typeface="Corbel"/>
                <a:cs typeface="Corbel"/>
              </a:rPr>
              <a:t>TELNET,</a:t>
            </a:r>
            <a:r>
              <a:rPr sz="1600" spc="-7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600" spc="-10" dirty="0">
                <a:solidFill>
                  <a:srgbClr val="65A535"/>
                </a:solidFill>
                <a:latin typeface="Corbel"/>
                <a:cs typeface="Corbel"/>
              </a:rPr>
              <a:t>SSH</a:t>
            </a:r>
            <a:endParaRPr sz="1600">
              <a:latin typeface="Corbel"/>
              <a:cs typeface="Corbel"/>
            </a:endParaRPr>
          </a:p>
          <a:p>
            <a:pPr marL="890269" lvl="2" indent="-219710">
              <a:lnSpc>
                <a:spcPct val="100000"/>
              </a:lnSpc>
              <a:spcBef>
                <a:spcPts val="300"/>
              </a:spcBef>
              <a:buClr>
                <a:srgbClr val="4B4B4B"/>
              </a:buClr>
              <a:buFont typeface="Wingdings 2"/>
              <a:buChar char=""/>
              <a:tabLst>
                <a:tab pos="890269" algn="l"/>
                <a:tab pos="890905" algn="l"/>
              </a:tabLst>
            </a:pP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…</a:t>
            </a:r>
            <a:endParaRPr sz="16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75422"/>
            <a:ext cx="3653154" cy="91821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Servidores</a:t>
            </a:r>
            <a:r>
              <a:rPr sz="2400" spc="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4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9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Evolución de los servidores</a:t>
            </a:r>
            <a:r>
              <a:rPr sz="2000" spc="-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20797" y="5904195"/>
            <a:ext cx="76225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65A535"/>
                </a:solidFill>
                <a:latin typeface="Trebuchet MS"/>
                <a:cs typeface="Trebuchet MS"/>
                <a:hlinkClick r:id="rId2"/>
              </a:rPr>
              <a:t>http://news.netcraft.com/archives/2015/07/22/july-2015-web-server-survey.html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0203" y="2369820"/>
            <a:ext cx="7455406" cy="3645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5275" y="2564892"/>
            <a:ext cx="6867143" cy="3057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595882"/>
            <a:ext cx="20377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Protocolo</a:t>
            </a:r>
            <a:r>
              <a:rPr sz="2400" spc="-7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HTTP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793" y="2062226"/>
            <a:ext cx="8021320" cy="34829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68605" marR="2366010" indent="-255904">
              <a:lnSpc>
                <a:spcPct val="80000"/>
              </a:lnSpc>
              <a:spcBef>
                <a:spcPts val="585"/>
              </a:spcBef>
              <a:buClr>
                <a:srgbClr val="65A535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i="1" spc="-15" dirty="0">
                <a:solidFill>
                  <a:srgbClr val="4B4B4B"/>
                </a:solidFill>
                <a:latin typeface="Corbel"/>
                <a:cs typeface="Corbel"/>
              </a:rPr>
              <a:t>HyperText Transfer </a:t>
            </a: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Protocol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,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protocolo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aplicación  basado en arquitectura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cliente/servidor</a:t>
            </a:r>
            <a:endParaRPr sz="2000">
              <a:latin typeface="Corbel"/>
              <a:cs typeface="Corbel"/>
            </a:endParaRPr>
          </a:p>
          <a:p>
            <a:pPr marL="268605" indent="-255904">
              <a:lnSpc>
                <a:spcPct val="100000"/>
              </a:lnSpc>
              <a:spcBef>
                <a:spcPts val="720"/>
              </a:spcBef>
              <a:buClr>
                <a:srgbClr val="65A535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versiones en uso de HTTP es 1.0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y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1.1</a:t>
            </a:r>
            <a:endParaRPr sz="2000">
              <a:latin typeface="Corbel"/>
              <a:cs typeface="Corbel"/>
            </a:endParaRPr>
          </a:p>
          <a:p>
            <a:pPr marL="268605" marR="70485" indent="-255904">
              <a:lnSpc>
                <a:spcPct val="8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Los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servidores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escuchan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por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defecto en el puerto </a:t>
            </a:r>
            <a:r>
              <a:rPr sz="2000" spc="-20" dirty="0">
                <a:solidFill>
                  <a:srgbClr val="4B4B4B"/>
                </a:solidFill>
                <a:latin typeface="Corbel"/>
                <a:cs typeface="Corbel"/>
              </a:rPr>
              <a:t>TCP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80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well-known  port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2000">
              <a:latin typeface="Corbel"/>
              <a:cs typeface="Corbel"/>
            </a:endParaRPr>
          </a:p>
          <a:p>
            <a:pPr marL="267970" marR="565150" indent="-255270">
              <a:lnSpc>
                <a:spcPct val="8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35" dirty="0">
                <a:solidFill>
                  <a:srgbClr val="4B4B4B"/>
                </a:solidFill>
                <a:latin typeface="Corbel"/>
                <a:cs typeface="Corbel"/>
              </a:rPr>
              <a:t>Todo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elemento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está identificado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por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una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URL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Uniform Resource  Locator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2000">
              <a:latin typeface="Corbel"/>
              <a:cs typeface="Corbel"/>
            </a:endParaRPr>
          </a:p>
          <a:p>
            <a:pPr marL="561340" marR="5080" lvl="1" indent="-247015">
              <a:lnSpc>
                <a:spcPct val="80000"/>
              </a:lnSpc>
              <a:spcBef>
                <a:spcPts val="1205"/>
              </a:spcBef>
              <a:buSzPct val="58333"/>
              <a:buFont typeface="Wingdings"/>
              <a:buChar char=""/>
              <a:tabLst>
                <a:tab pos="561340" algn="l"/>
              </a:tabLst>
            </a:pP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Desde 1994,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en los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estándares de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Internet (RFCs),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concepto de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URL ha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sido  incorporado dentro del más general de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URI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1800" i="1" spc="-5" dirty="0">
                <a:solidFill>
                  <a:srgbClr val="4B4B4B"/>
                </a:solidFill>
                <a:latin typeface="Corbel"/>
                <a:cs typeface="Corbel"/>
              </a:rPr>
              <a:t>Uniform Resource</a:t>
            </a:r>
            <a:r>
              <a:rPr sz="1800" i="1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i="1" spc="-5" dirty="0">
                <a:solidFill>
                  <a:srgbClr val="4B4B4B"/>
                </a:solidFill>
                <a:latin typeface="Corbel"/>
                <a:cs typeface="Corbel"/>
              </a:rPr>
              <a:t>Identifier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1800">
              <a:latin typeface="Corbel"/>
              <a:cs typeface="Corbel"/>
            </a:endParaRPr>
          </a:p>
          <a:p>
            <a:pPr marL="268605" marR="206375" indent="-255904">
              <a:lnSpc>
                <a:spcPct val="80000"/>
              </a:lnSpc>
              <a:spcBef>
                <a:spcPts val="1190"/>
              </a:spcBef>
              <a:buClr>
                <a:srgbClr val="65A535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 cliente (navegador)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realiza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peticiones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000" b="1" i="1" dirty="0">
                <a:solidFill>
                  <a:srgbClr val="4B4B4B"/>
                </a:solidFill>
                <a:latin typeface="Corbel"/>
                <a:cs typeface="Corbel"/>
              </a:rPr>
              <a:t>request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)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que causan el envío de  una respuesta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000" b="1" i="1" dirty="0">
                <a:solidFill>
                  <a:srgbClr val="4B4B4B"/>
                </a:solidFill>
                <a:latin typeface="Corbel"/>
                <a:cs typeface="Corbel"/>
              </a:rPr>
              <a:t>response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) por parte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del servidor</a:t>
            </a:r>
            <a:r>
              <a:rPr sz="2000" spc="-6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7095743" y="1540763"/>
            <a:ext cx="1578863" cy="53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88352" y="1978850"/>
            <a:ext cx="989075" cy="15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5085" y="1584197"/>
            <a:ext cx="1440180" cy="394970"/>
          </a:xfrm>
          <a:custGeom>
            <a:avLst/>
            <a:gdLst/>
            <a:ahLst/>
            <a:cxnLst/>
            <a:rect l="l" t="t" r="r" b="b"/>
            <a:pathLst>
              <a:path w="1440179" h="394969">
                <a:moveTo>
                  <a:pt x="0" y="0"/>
                </a:moveTo>
                <a:lnTo>
                  <a:pt x="1440179" y="0"/>
                </a:lnTo>
                <a:lnTo>
                  <a:pt x="1440179" y="394715"/>
                </a:lnTo>
                <a:lnTo>
                  <a:pt x="0" y="394715"/>
                </a:lnTo>
                <a:lnTo>
                  <a:pt x="0" y="0"/>
                </a:lnTo>
                <a:close/>
              </a:path>
            </a:pathLst>
          </a:custGeom>
          <a:solidFill>
            <a:srgbClr val="8B5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5085" y="1584197"/>
            <a:ext cx="1440180" cy="394970"/>
          </a:xfrm>
          <a:custGeom>
            <a:avLst/>
            <a:gdLst/>
            <a:ahLst/>
            <a:cxnLst/>
            <a:rect l="l" t="t" r="r" b="b"/>
            <a:pathLst>
              <a:path w="1440179" h="394969">
                <a:moveTo>
                  <a:pt x="0" y="0"/>
                </a:moveTo>
                <a:lnTo>
                  <a:pt x="1440179" y="0"/>
                </a:lnTo>
                <a:lnTo>
                  <a:pt x="1440179" y="394715"/>
                </a:lnTo>
                <a:lnTo>
                  <a:pt x="0" y="394715"/>
                </a:lnTo>
                <a:lnTo>
                  <a:pt x="0" y="0"/>
                </a:lnTo>
                <a:close/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95743" y="1935479"/>
            <a:ext cx="1578863" cy="534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1316" y="2375230"/>
            <a:ext cx="807719" cy="154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65085" y="1978914"/>
            <a:ext cx="1440180" cy="396240"/>
          </a:xfrm>
          <a:custGeom>
            <a:avLst/>
            <a:gdLst/>
            <a:ahLst/>
            <a:cxnLst/>
            <a:rect l="l" t="t" r="r" b="b"/>
            <a:pathLst>
              <a:path w="1440179" h="396239">
                <a:moveTo>
                  <a:pt x="0" y="0"/>
                </a:moveTo>
                <a:lnTo>
                  <a:pt x="1440179" y="0"/>
                </a:lnTo>
                <a:lnTo>
                  <a:pt x="1440179" y="396239"/>
                </a:lnTo>
                <a:lnTo>
                  <a:pt x="0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8B5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5085" y="1978914"/>
            <a:ext cx="1440180" cy="396240"/>
          </a:xfrm>
          <a:custGeom>
            <a:avLst/>
            <a:gdLst/>
            <a:ahLst/>
            <a:cxnLst/>
            <a:rect l="l" t="t" r="r" b="b"/>
            <a:pathLst>
              <a:path w="1440179" h="396239">
                <a:moveTo>
                  <a:pt x="0" y="0"/>
                </a:moveTo>
                <a:lnTo>
                  <a:pt x="1440179" y="0"/>
                </a:lnTo>
                <a:lnTo>
                  <a:pt x="1440179" y="396239"/>
                </a:lnTo>
                <a:lnTo>
                  <a:pt x="0" y="396239"/>
                </a:lnTo>
                <a:lnTo>
                  <a:pt x="0" y="0"/>
                </a:lnTo>
                <a:close/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95743" y="2331720"/>
            <a:ext cx="1578863" cy="5349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80376" y="2771584"/>
            <a:ext cx="608075" cy="154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65085" y="2375154"/>
            <a:ext cx="1440180" cy="396240"/>
          </a:xfrm>
          <a:custGeom>
            <a:avLst/>
            <a:gdLst/>
            <a:ahLst/>
            <a:cxnLst/>
            <a:rect l="l" t="t" r="r" b="b"/>
            <a:pathLst>
              <a:path w="1440179" h="396239">
                <a:moveTo>
                  <a:pt x="0" y="0"/>
                </a:moveTo>
                <a:lnTo>
                  <a:pt x="1440179" y="0"/>
                </a:lnTo>
                <a:lnTo>
                  <a:pt x="1440179" y="396239"/>
                </a:lnTo>
                <a:lnTo>
                  <a:pt x="0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8B5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65085" y="2375154"/>
            <a:ext cx="1440180" cy="396240"/>
          </a:xfrm>
          <a:custGeom>
            <a:avLst/>
            <a:gdLst/>
            <a:ahLst/>
            <a:cxnLst/>
            <a:rect l="l" t="t" r="r" b="b"/>
            <a:pathLst>
              <a:path w="1440179" h="396239">
                <a:moveTo>
                  <a:pt x="0" y="0"/>
                </a:moveTo>
                <a:lnTo>
                  <a:pt x="1440179" y="0"/>
                </a:lnTo>
                <a:lnTo>
                  <a:pt x="1440179" y="396239"/>
                </a:lnTo>
                <a:lnTo>
                  <a:pt x="0" y="396239"/>
                </a:lnTo>
                <a:lnTo>
                  <a:pt x="0" y="0"/>
                </a:lnTo>
                <a:close/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66820" y="1501401"/>
            <a:ext cx="63500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444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TTP  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TCP  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IP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3. Navegadores </a:t>
            </a:r>
            <a:r>
              <a:rPr sz="3600" dirty="0">
                <a:solidFill>
                  <a:srgbClr val="FFFFFF"/>
                </a:solidFill>
              </a:rPr>
              <a:t>y </a:t>
            </a:r>
            <a:r>
              <a:rPr sz="3600" spc="-5" dirty="0">
                <a:solidFill>
                  <a:srgbClr val="FFFFFF"/>
                </a:solidFill>
              </a:rPr>
              <a:t>servidores</a:t>
            </a:r>
            <a:r>
              <a:rPr sz="3600" spc="-4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web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25746" y="1701545"/>
            <a:ext cx="4144010" cy="4608830"/>
          </a:xfrm>
          <a:custGeom>
            <a:avLst/>
            <a:gdLst/>
            <a:ahLst/>
            <a:cxnLst/>
            <a:rect l="l" t="t" r="r" b="b"/>
            <a:pathLst>
              <a:path w="4144009" h="4608830">
                <a:moveTo>
                  <a:pt x="0" y="0"/>
                </a:moveTo>
                <a:lnTo>
                  <a:pt x="4143755" y="0"/>
                </a:lnTo>
                <a:lnTo>
                  <a:pt x="4143755" y="4608576"/>
                </a:lnTo>
                <a:lnTo>
                  <a:pt x="0" y="460857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4C7C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85442" y="1723160"/>
            <a:ext cx="3750310" cy="243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B4B4B"/>
                </a:solidFill>
                <a:latin typeface="Gill Sans MT"/>
                <a:cs typeface="Gill Sans MT"/>
              </a:rPr>
              <a:t>HTTP</a:t>
            </a:r>
            <a:r>
              <a:rPr sz="2000" spc="-10" dirty="0">
                <a:solidFill>
                  <a:srgbClr val="4B4B4B"/>
                </a:solidFill>
                <a:latin typeface="Gill Sans MT"/>
                <a:cs typeface="Gill Sans MT"/>
              </a:rPr>
              <a:t> response</a:t>
            </a:r>
            <a:endParaRPr sz="20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HTTP/1.1 200</a:t>
            </a:r>
            <a:r>
              <a:rPr sz="1400" spc="-15" dirty="0">
                <a:solidFill>
                  <a:srgbClr val="4B4B4B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4B4B4B"/>
                </a:solidFill>
                <a:latin typeface="Courier New"/>
                <a:cs typeface="Courier New"/>
              </a:rPr>
              <a:t>OK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Date: Tue, 31 Dec 2011 23:59:59</a:t>
            </a:r>
            <a:r>
              <a:rPr sz="1400" spc="-70" dirty="0">
                <a:solidFill>
                  <a:srgbClr val="4B4B4B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GMT</a:t>
            </a:r>
            <a:endParaRPr sz="1400">
              <a:latin typeface="Courier New"/>
              <a:cs typeface="Courier New"/>
            </a:endParaRPr>
          </a:p>
          <a:p>
            <a:pPr marL="12700" marR="538480">
              <a:lnSpc>
                <a:spcPct val="135700"/>
              </a:lnSpc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Server: Apache/2.0.54</a:t>
            </a:r>
            <a:r>
              <a:rPr sz="1400" spc="-85" dirty="0">
                <a:solidFill>
                  <a:srgbClr val="4B4B4B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(Fedora)  Content-Type:</a:t>
            </a:r>
            <a:r>
              <a:rPr sz="1400" spc="-25" dirty="0">
                <a:solidFill>
                  <a:srgbClr val="4B4B4B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text/html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Last-Modified: Mon, </a:t>
            </a:r>
            <a:r>
              <a:rPr sz="1400" spc="-10" dirty="0">
                <a:solidFill>
                  <a:srgbClr val="4B4B4B"/>
                </a:solidFill>
                <a:latin typeface="Courier New"/>
                <a:cs typeface="Courier New"/>
              </a:rPr>
              <a:t>30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Dec 2011</a:t>
            </a:r>
            <a:r>
              <a:rPr sz="1400" spc="-55" dirty="0">
                <a:solidFill>
                  <a:srgbClr val="4B4B4B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Content-Length:</a:t>
            </a:r>
            <a:r>
              <a:rPr sz="1400" spc="-15" dirty="0">
                <a:solidFill>
                  <a:srgbClr val="4B4B4B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1221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5442" y="4501497"/>
            <a:ext cx="666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&lt;html</a:t>
            </a:r>
            <a:r>
              <a:rPr sz="1400" dirty="0">
                <a:solidFill>
                  <a:srgbClr val="4B4B4B"/>
                </a:solidFill>
                <a:latin typeface="Courier New"/>
                <a:cs typeface="Courier New"/>
              </a:rPr>
              <a:t>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7249" y="4715467"/>
            <a:ext cx="2792095" cy="1184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&lt;body&gt;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&lt;h1&gt;Ejemplo de</a:t>
            </a:r>
            <a:r>
              <a:rPr sz="1400" spc="-80" dirty="0">
                <a:solidFill>
                  <a:srgbClr val="4B4B4B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página&lt;/h1&gt;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4B4B4B"/>
                </a:solidFill>
                <a:latin typeface="Courier New"/>
                <a:cs typeface="Courier New"/>
              </a:rPr>
              <a:t>. .</a:t>
            </a:r>
            <a:r>
              <a:rPr sz="1400" spc="-20" dirty="0">
                <a:solidFill>
                  <a:srgbClr val="4B4B4B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4B4B4B"/>
                </a:solidFill>
                <a:latin typeface="Courier New"/>
                <a:cs typeface="Courier New"/>
              </a:rPr>
              <a:t>.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&lt;/body&gt;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5085" y="5949358"/>
            <a:ext cx="772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&lt;/html</a:t>
            </a:r>
            <a:r>
              <a:rPr sz="1400" dirty="0">
                <a:solidFill>
                  <a:srgbClr val="4B4B4B"/>
                </a:solidFill>
                <a:latin typeface="Courier New"/>
                <a:cs typeface="Courier New"/>
              </a:rPr>
              <a:t>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4869" y="2780538"/>
            <a:ext cx="3385185" cy="1945005"/>
          </a:xfrm>
          <a:custGeom>
            <a:avLst/>
            <a:gdLst/>
            <a:ahLst/>
            <a:cxnLst/>
            <a:rect l="l" t="t" r="r" b="b"/>
            <a:pathLst>
              <a:path w="3385185" h="1945004">
                <a:moveTo>
                  <a:pt x="0" y="0"/>
                </a:moveTo>
                <a:lnTo>
                  <a:pt x="3384804" y="0"/>
                </a:lnTo>
                <a:lnTo>
                  <a:pt x="3384804" y="1944624"/>
                </a:lnTo>
                <a:lnTo>
                  <a:pt x="0" y="194462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8058" y="3382975"/>
            <a:ext cx="309816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24485">
              <a:lnSpc>
                <a:spcPct val="100000"/>
              </a:lnSpc>
              <a:spcBef>
                <a:spcPts val="100"/>
              </a:spcBef>
              <a:tabLst>
                <a:tab pos="1383030" algn="l"/>
                <a:tab pos="1914525" algn="l"/>
              </a:tabLst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GE</a:t>
            </a:r>
            <a:r>
              <a:rPr sz="1400" dirty="0">
                <a:solidFill>
                  <a:srgbClr val="4B4B4B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 /i</a:t>
            </a:r>
            <a:r>
              <a:rPr sz="1400" spc="-15" dirty="0">
                <a:solidFill>
                  <a:srgbClr val="4B4B4B"/>
                </a:solidFill>
                <a:latin typeface="Courier New"/>
                <a:cs typeface="Courier New"/>
              </a:rPr>
              <a:t>n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dic</a:t>
            </a:r>
            <a:r>
              <a:rPr sz="1400" spc="-15" dirty="0">
                <a:solidFill>
                  <a:srgbClr val="4B4B4B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.h</a:t>
            </a:r>
            <a:r>
              <a:rPr sz="1400" spc="-15" dirty="0">
                <a:solidFill>
                  <a:srgbClr val="4B4B4B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m</a:t>
            </a:r>
            <a:r>
              <a:rPr sz="1400" dirty="0">
                <a:solidFill>
                  <a:srgbClr val="4B4B4B"/>
                </a:solidFill>
                <a:latin typeface="Courier New"/>
                <a:cs typeface="Courier New"/>
              </a:rPr>
              <a:t>l	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HT</a:t>
            </a:r>
            <a:r>
              <a:rPr sz="1400" spc="-15" dirty="0">
                <a:solidFill>
                  <a:srgbClr val="4B4B4B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P/1</a:t>
            </a:r>
            <a:r>
              <a:rPr sz="1400" spc="-15" dirty="0">
                <a:solidFill>
                  <a:srgbClr val="4B4B4B"/>
                </a:solidFill>
                <a:latin typeface="Courier New"/>
                <a:cs typeface="Courier New"/>
              </a:rPr>
              <a:t>.</a:t>
            </a:r>
            <a:r>
              <a:rPr sz="1400" dirty="0">
                <a:solidFill>
                  <a:srgbClr val="4B4B4B"/>
                </a:solidFill>
                <a:latin typeface="Courier New"/>
                <a:cs typeface="Courier New"/>
              </a:rPr>
              <a:t>1 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Host: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  <a:hlinkClick r:id="rId2"/>
              </a:rPr>
              <a:t>www.ejemplo.com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 User-Agent:	Mozilla/4.0</a:t>
            </a:r>
            <a:endParaRPr sz="1400">
              <a:latin typeface="Courier New"/>
              <a:cs typeface="Courier New"/>
            </a:endParaRPr>
          </a:p>
          <a:p>
            <a:pPr marR="5080">
              <a:lnSpc>
                <a:spcPct val="100000"/>
              </a:lnSpc>
            </a:pP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Accept: text/html, </a:t>
            </a:r>
            <a:r>
              <a:rPr sz="1400" spc="-10" dirty="0">
                <a:solidFill>
                  <a:srgbClr val="4B4B4B"/>
                </a:solidFill>
                <a:latin typeface="Courier New"/>
                <a:cs typeface="Courier New"/>
              </a:rPr>
              <a:t>image/gif,  </a:t>
            </a:r>
            <a:r>
              <a:rPr sz="1400" spc="-5" dirty="0">
                <a:solidFill>
                  <a:srgbClr val="4B4B4B"/>
                </a:solidFill>
                <a:latin typeface="Courier New"/>
                <a:cs typeface="Courier New"/>
              </a:rPr>
              <a:t>image/jpeg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17720" y="2743200"/>
            <a:ext cx="262127" cy="1444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80965" y="2780538"/>
            <a:ext cx="144780" cy="1318260"/>
          </a:xfrm>
          <a:custGeom>
            <a:avLst/>
            <a:gdLst/>
            <a:ahLst/>
            <a:cxnLst/>
            <a:rect l="l" t="t" r="r" b="b"/>
            <a:pathLst>
              <a:path w="144779" h="1318260">
                <a:moveTo>
                  <a:pt x="144779" y="1318260"/>
                </a:moveTo>
                <a:lnTo>
                  <a:pt x="116602" y="1317312"/>
                </a:lnTo>
                <a:lnTo>
                  <a:pt x="93592" y="1314727"/>
                </a:lnTo>
                <a:lnTo>
                  <a:pt x="78078" y="1310893"/>
                </a:lnTo>
                <a:lnTo>
                  <a:pt x="72389" y="1306195"/>
                </a:lnTo>
                <a:lnTo>
                  <a:pt x="72389" y="671195"/>
                </a:lnTo>
                <a:lnTo>
                  <a:pt x="66701" y="666496"/>
                </a:lnTo>
                <a:lnTo>
                  <a:pt x="51187" y="662662"/>
                </a:lnTo>
                <a:lnTo>
                  <a:pt x="28177" y="660077"/>
                </a:lnTo>
                <a:lnTo>
                  <a:pt x="0" y="659130"/>
                </a:lnTo>
                <a:lnTo>
                  <a:pt x="28177" y="658182"/>
                </a:lnTo>
                <a:lnTo>
                  <a:pt x="51187" y="655597"/>
                </a:lnTo>
                <a:lnTo>
                  <a:pt x="66701" y="651763"/>
                </a:lnTo>
                <a:lnTo>
                  <a:pt x="72389" y="647065"/>
                </a:lnTo>
                <a:lnTo>
                  <a:pt x="72389" y="12065"/>
                </a:lnTo>
                <a:lnTo>
                  <a:pt x="78078" y="7366"/>
                </a:lnTo>
                <a:lnTo>
                  <a:pt x="93592" y="3532"/>
                </a:lnTo>
                <a:lnTo>
                  <a:pt x="116602" y="947"/>
                </a:lnTo>
                <a:lnTo>
                  <a:pt x="144779" y="0"/>
                </a:lnTo>
              </a:path>
            </a:pathLst>
          </a:custGeom>
          <a:ln w="19812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7720" y="4116323"/>
            <a:ext cx="262127" cy="323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71059" y="4143755"/>
            <a:ext cx="164591" cy="216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7719" y="4367784"/>
            <a:ext cx="260603" cy="1975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80965" y="4405121"/>
            <a:ext cx="144780" cy="1849120"/>
          </a:xfrm>
          <a:custGeom>
            <a:avLst/>
            <a:gdLst/>
            <a:ahLst/>
            <a:cxnLst/>
            <a:rect l="l" t="t" r="r" b="b"/>
            <a:pathLst>
              <a:path w="144779" h="1849120">
                <a:moveTo>
                  <a:pt x="144779" y="1848612"/>
                </a:moveTo>
                <a:lnTo>
                  <a:pt x="116602" y="1847664"/>
                </a:lnTo>
                <a:lnTo>
                  <a:pt x="93592" y="1845079"/>
                </a:lnTo>
                <a:lnTo>
                  <a:pt x="78078" y="1841245"/>
                </a:lnTo>
                <a:lnTo>
                  <a:pt x="72389" y="1836547"/>
                </a:lnTo>
                <a:lnTo>
                  <a:pt x="72389" y="936371"/>
                </a:lnTo>
                <a:lnTo>
                  <a:pt x="66701" y="931672"/>
                </a:lnTo>
                <a:lnTo>
                  <a:pt x="51187" y="927838"/>
                </a:lnTo>
                <a:lnTo>
                  <a:pt x="28177" y="925253"/>
                </a:lnTo>
                <a:lnTo>
                  <a:pt x="0" y="924306"/>
                </a:lnTo>
                <a:lnTo>
                  <a:pt x="28177" y="923358"/>
                </a:lnTo>
                <a:lnTo>
                  <a:pt x="51187" y="920773"/>
                </a:lnTo>
                <a:lnTo>
                  <a:pt x="66701" y="916939"/>
                </a:lnTo>
                <a:lnTo>
                  <a:pt x="72389" y="912241"/>
                </a:lnTo>
                <a:lnTo>
                  <a:pt x="72389" y="12064"/>
                </a:lnTo>
                <a:lnTo>
                  <a:pt x="78078" y="7366"/>
                </a:lnTo>
                <a:lnTo>
                  <a:pt x="93592" y="3532"/>
                </a:lnTo>
                <a:lnTo>
                  <a:pt x="116602" y="947"/>
                </a:lnTo>
                <a:lnTo>
                  <a:pt x="144779" y="0"/>
                </a:lnTo>
              </a:path>
            </a:pathLst>
          </a:custGeom>
          <a:ln w="19812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26677" y="3074196"/>
            <a:ext cx="196215" cy="7632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C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abece</a:t>
            </a: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4B4B4B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26677" y="4089942"/>
            <a:ext cx="196215" cy="423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CR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LF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26677" y="5066064"/>
            <a:ext cx="196215" cy="5270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C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ue</a:t>
            </a: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po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8367" y="3607307"/>
            <a:ext cx="248411" cy="949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1613" y="3644646"/>
            <a:ext cx="132715" cy="822960"/>
          </a:xfrm>
          <a:custGeom>
            <a:avLst/>
            <a:gdLst/>
            <a:ahLst/>
            <a:cxnLst/>
            <a:rect l="l" t="t" r="r" b="b"/>
            <a:pathLst>
              <a:path w="132715" h="822960">
                <a:moveTo>
                  <a:pt x="132587" y="822959"/>
                </a:moveTo>
                <a:lnTo>
                  <a:pt x="106782" y="822092"/>
                </a:lnTo>
                <a:lnTo>
                  <a:pt x="85710" y="819726"/>
                </a:lnTo>
                <a:lnTo>
                  <a:pt x="71503" y="816214"/>
                </a:lnTo>
                <a:lnTo>
                  <a:pt x="66293" y="811910"/>
                </a:lnTo>
                <a:lnTo>
                  <a:pt x="66293" y="422528"/>
                </a:lnTo>
                <a:lnTo>
                  <a:pt x="61084" y="418225"/>
                </a:lnTo>
                <a:lnTo>
                  <a:pt x="46877" y="414713"/>
                </a:lnTo>
                <a:lnTo>
                  <a:pt x="25805" y="412347"/>
                </a:lnTo>
                <a:lnTo>
                  <a:pt x="0" y="411479"/>
                </a:lnTo>
                <a:lnTo>
                  <a:pt x="25805" y="410612"/>
                </a:lnTo>
                <a:lnTo>
                  <a:pt x="46877" y="408246"/>
                </a:lnTo>
                <a:lnTo>
                  <a:pt x="61084" y="404734"/>
                </a:lnTo>
                <a:lnTo>
                  <a:pt x="66293" y="400430"/>
                </a:lnTo>
                <a:lnTo>
                  <a:pt x="66293" y="11048"/>
                </a:lnTo>
                <a:lnTo>
                  <a:pt x="71503" y="6745"/>
                </a:lnTo>
                <a:lnTo>
                  <a:pt x="85710" y="3233"/>
                </a:lnTo>
                <a:lnTo>
                  <a:pt x="106782" y="867"/>
                </a:lnTo>
                <a:lnTo>
                  <a:pt x="132587" y="0"/>
                </a:lnTo>
              </a:path>
            </a:pathLst>
          </a:custGeom>
          <a:ln w="19812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8367" y="4483607"/>
            <a:ext cx="260603" cy="3246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1708" y="4511040"/>
            <a:ext cx="163068" cy="2179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46699" y="3652913"/>
            <a:ext cx="196215" cy="7632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C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abece</a:t>
            </a: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4B4B4B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6175" y="3355847"/>
            <a:ext cx="262127" cy="3246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9516" y="3383279"/>
            <a:ext cx="164592" cy="2179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967" y="3373827"/>
            <a:ext cx="568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Petición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14671" y="2479547"/>
            <a:ext cx="262127" cy="323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68011" y="2506979"/>
            <a:ext cx="164591" cy="2164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38784" y="1489178"/>
            <a:ext cx="4232275" cy="162623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Protocolo HTTP</a:t>
            </a:r>
            <a:endParaRPr sz="2900">
              <a:latin typeface="Corbel"/>
              <a:cs typeface="Corbel"/>
            </a:endParaRPr>
          </a:p>
          <a:p>
            <a:pPr marL="332740" indent="-256540">
              <a:lnSpc>
                <a:spcPts val="2980"/>
              </a:lnSpc>
              <a:spcBef>
                <a:spcPts val="68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Ejemplo</a:t>
            </a:r>
            <a:r>
              <a:rPr sz="250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request-response</a:t>
            </a:r>
            <a:endParaRPr sz="2500">
              <a:latin typeface="Corbel"/>
              <a:cs typeface="Corbel"/>
            </a:endParaRPr>
          </a:p>
          <a:p>
            <a:pPr marR="5080" algn="r">
              <a:lnSpc>
                <a:spcPts val="1420"/>
              </a:lnSpc>
            </a:pPr>
            <a:r>
              <a:rPr sz="1200" spc="-10" dirty="0">
                <a:solidFill>
                  <a:srgbClr val="4B4B4B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espues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marL="598805">
              <a:lnSpc>
                <a:spcPct val="100000"/>
              </a:lnSpc>
              <a:spcBef>
                <a:spcPts val="819"/>
              </a:spcBef>
            </a:pPr>
            <a:r>
              <a:rPr sz="2000" dirty="0">
                <a:solidFill>
                  <a:srgbClr val="4B4B4B"/>
                </a:solidFill>
                <a:latin typeface="Gill Sans MT"/>
                <a:cs typeface="Gill Sans MT"/>
              </a:rPr>
              <a:t>HTTP</a:t>
            </a:r>
            <a:r>
              <a:rPr sz="2000" spc="-10" dirty="0">
                <a:solidFill>
                  <a:srgbClr val="4B4B4B"/>
                </a:solidFill>
                <a:latin typeface="Gill Sans MT"/>
                <a:cs typeface="Gill Sans MT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Gill Sans MT"/>
                <a:cs typeface="Gill Sans MT"/>
              </a:rPr>
              <a:t>request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pc="-5" dirty="0"/>
              <a:t>Protocolo</a:t>
            </a:r>
            <a:r>
              <a:rPr spc="-30" dirty="0"/>
              <a:t> </a:t>
            </a:r>
            <a:r>
              <a:rPr spc="-5" dirty="0"/>
              <a:t>HTTP</a:t>
            </a:r>
          </a:p>
          <a:p>
            <a:pPr marL="332740" indent="-256540">
              <a:lnSpc>
                <a:spcPct val="100000"/>
              </a:lnSpc>
              <a:spcBef>
                <a:spcPts val="79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B4B4B"/>
                </a:solidFill>
              </a:rPr>
              <a:t>Los </a:t>
            </a:r>
            <a:r>
              <a:rPr sz="2000" spc="-5" dirty="0">
                <a:solidFill>
                  <a:srgbClr val="4B4B4B"/>
                </a:solidFill>
              </a:rPr>
              <a:t>tipos de peticiones </a:t>
            </a:r>
            <a:r>
              <a:rPr sz="2000" spc="-10" dirty="0">
                <a:solidFill>
                  <a:srgbClr val="4B4B4B"/>
                </a:solidFill>
              </a:rPr>
              <a:t>(método)</a:t>
            </a:r>
            <a:r>
              <a:rPr sz="2000" spc="-20" dirty="0">
                <a:solidFill>
                  <a:srgbClr val="4B4B4B"/>
                </a:solidFill>
              </a:rPr>
              <a:t> </a:t>
            </a:r>
            <a:r>
              <a:rPr sz="2000" spc="-5" dirty="0">
                <a:solidFill>
                  <a:srgbClr val="4B4B4B"/>
                </a:solidFill>
              </a:rPr>
              <a:t>son:</a:t>
            </a:r>
            <a:endParaRPr sz="2000"/>
          </a:p>
          <a:p>
            <a:pPr marL="624840" lvl="1" indent="-246379">
              <a:lnSpc>
                <a:spcPct val="100000"/>
              </a:lnSpc>
              <a:spcBef>
                <a:spcPts val="770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b="1" spc="-5" dirty="0">
                <a:solidFill>
                  <a:srgbClr val="4B4B4B"/>
                </a:solidFill>
                <a:latin typeface="Corbel"/>
                <a:cs typeface="Corbel"/>
              </a:rPr>
              <a:t>GET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: </a:t>
            </a:r>
            <a:r>
              <a:rPr sz="1800" spc="-10" dirty="0">
                <a:solidFill>
                  <a:srgbClr val="4B4B4B"/>
                </a:solidFill>
                <a:latin typeface="Corbel"/>
                <a:cs typeface="Corbel"/>
              </a:rPr>
              <a:t>Petición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un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recurso determinado</a:t>
            </a:r>
            <a:r>
              <a:rPr sz="18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(URL)</a:t>
            </a:r>
            <a:endParaRPr sz="18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65"/>
              </a:spcBef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1800" b="1" spc="-5" dirty="0">
                <a:solidFill>
                  <a:srgbClr val="4B4B4B"/>
                </a:solidFill>
                <a:latin typeface="Corbel"/>
                <a:cs typeface="Corbel"/>
              </a:rPr>
              <a:t>POST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: Envío de datos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que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serán procesados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por un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recurso</a:t>
            </a:r>
            <a:r>
              <a:rPr sz="1800" spc="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(URL)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544" y="3112261"/>
            <a:ext cx="2734310" cy="76962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59079" indent="-246379">
              <a:lnSpc>
                <a:spcPct val="100000"/>
              </a:lnSpc>
              <a:spcBef>
                <a:spcPts val="865"/>
              </a:spcBef>
              <a:buSzPct val="58333"/>
              <a:buFont typeface="Wingdings"/>
              <a:buChar char=""/>
              <a:tabLst>
                <a:tab pos="259715" algn="l"/>
              </a:tabLst>
            </a:pPr>
            <a:r>
              <a:rPr sz="1800" b="1" spc="-5" dirty="0">
                <a:solidFill>
                  <a:srgbClr val="4B4B4B"/>
                </a:solidFill>
                <a:latin typeface="Corbel"/>
                <a:cs typeface="Corbel"/>
              </a:rPr>
              <a:t>PUT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: Crea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un</a:t>
            </a:r>
            <a:r>
              <a:rPr sz="1800" spc="-8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recurso</a:t>
            </a:r>
            <a:endParaRPr sz="1800">
              <a:latin typeface="Corbel"/>
              <a:cs typeface="Corbel"/>
            </a:endParaRPr>
          </a:p>
          <a:p>
            <a:pPr marL="259079" indent="-246379">
              <a:lnSpc>
                <a:spcPct val="100000"/>
              </a:lnSpc>
              <a:spcBef>
                <a:spcPts val="765"/>
              </a:spcBef>
              <a:buSzPct val="58333"/>
              <a:buFont typeface="Wingdings"/>
              <a:buChar char=""/>
              <a:tabLst>
                <a:tab pos="259715" algn="l"/>
              </a:tabLst>
            </a:pPr>
            <a:r>
              <a:rPr sz="1800" b="1" spc="-5" dirty="0">
                <a:solidFill>
                  <a:srgbClr val="4B4B4B"/>
                </a:solidFill>
                <a:latin typeface="Corbel"/>
                <a:cs typeface="Corbel"/>
              </a:rPr>
              <a:t>DELETE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: Borra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un</a:t>
            </a:r>
            <a:r>
              <a:rPr sz="1800" spc="-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recurso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544" y="4124197"/>
            <a:ext cx="7803515" cy="179006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59079" marR="495934" indent="-246379">
              <a:lnSpc>
                <a:spcPts val="1250"/>
              </a:lnSpc>
              <a:spcBef>
                <a:spcPts val="395"/>
              </a:spcBef>
              <a:buSzPct val="57692"/>
              <a:buFont typeface="Wingdings"/>
              <a:buChar char=""/>
              <a:tabLst>
                <a:tab pos="259715" algn="l"/>
              </a:tabLst>
            </a:pP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HEAD: Pide una respuesta idéntica a la que correspondería a una petición </a:t>
            </a:r>
            <a:r>
              <a:rPr sz="1300" spc="-25" dirty="0">
                <a:solidFill>
                  <a:srgbClr val="4B4B4B"/>
                </a:solidFill>
                <a:latin typeface="Corbel"/>
                <a:cs typeface="Corbel"/>
              </a:rPr>
              <a:t>GET, </a:t>
            </a: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pero sin el cuerpo de la  respuesta. Esto es útil para conocer las cabeceras de la respuesta pero sin transportar todo el</a:t>
            </a:r>
            <a:r>
              <a:rPr sz="13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contenido.</a:t>
            </a:r>
            <a:endParaRPr sz="13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B4B4B"/>
              </a:buClr>
              <a:buFont typeface="Wingdings"/>
              <a:buChar char=""/>
            </a:pPr>
            <a:endParaRPr sz="1000">
              <a:latin typeface="Times New Roman"/>
              <a:cs typeface="Times New Roman"/>
            </a:endParaRPr>
          </a:p>
          <a:p>
            <a:pPr marL="259079" marR="5080" indent="-246379">
              <a:lnSpc>
                <a:spcPts val="1250"/>
              </a:lnSpc>
              <a:buSzPct val="57692"/>
              <a:buFont typeface="Wingdings"/>
              <a:buChar char=""/>
              <a:tabLst>
                <a:tab pos="259715" algn="l"/>
              </a:tabLst>
            </a:pP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TRACE: Este método solicita al servidor que envíe de vuelta en un mensaje de respuesta con la petición enviada  (servicio de </a:t>
            </a:r>
            <a:r>
              <a:rPr sz="1300" i="1" spc="-5" dirty="0">
                <a:solidFill>
                  <a:srgbClr val="4B4B4B"/>
                </a:solidFill>
                <a:latin typeface="Corbel"/>
                <a:cs typeface="Corbel"/>
              </a:rPr>
              <a:t>echo</a:t>
            </a: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). Se utiliza con fines de comprobación y</a:t>
            </a:r>
            <a:r>
              <a:rPr sz="1300" spc="7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diagnóstico.</a:t>
            </a:r>
            <a:endParaRPr sz="13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B4B4B"/>
              </a:buClr>
              <a:buFont typeface="Wingdings"/>
              <a:buChar char=""/>
            </a:pPr>
            <a:endParaRPr sz="1000">
              <a:latin typeface="Times New Roman"/>
              <a:cs typeface="Times New Roman"/>
            </a:endParaRPr>
          </a:p>
          <a:p>
            <a:pPr marL="259079" marR="154305" indent="-246379">
              <a:lnSpc>
                <a:spcPts val="1250"/>
              </a:lnSpc>
              <a:buSzPct val="57692"/>
              <a:buFont typeface="Wingdings"/>
              <a:buChar char=""/>
              <a:tabLst>
                <a:tab pos="259715" algn="l"/>
              </a:tabLst>
            </a:pP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OPTIONS: </a:t>
            </a:r>
            <a:r>
              <a:rPr sz="1300" spc="-15" dirty="0">
                <a:solidFill>
                  <a:srgbClr val="4B4B4B"/>
                </a:solidFill>
                <a:latin typeface="Corbel"/>
                <a:cs typeface="Corbel"/>
              </a:rPr>
              <a:t>Permite </a:t>
            </a: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a un cliente determinar los requisitos asociados a un determinado recurso. Esto puede ser  utilizado para comprobar la funcionalidad de un servidor web mediante petición en lugar de un recurso  </a:t>
            </a:r>
            <a:r>
              <a:rPr sz="1300" spc="-10" dirty="0">
                <a:solidFill>
                  <a:srgbClr val="4B4B4B"/>
                </a:solidFill>
                <a:latin typeface="Corbel"/>
                <a:cs typeface="Corbel"/>
              </a:rPr>
              <a:t>especifico</a:t>
            </a:r>
            <a:endParaRPr sz="1300">
              <a:latin typeface="Corbel"/>
              <a:cs typeface="Corbel"/>
            </a:endParaRPr>
          </a:p>
          <a:p>
            <a:pPr marL="259079" indent="-246379">
              <a:lnSpc>
                <a:spcPct val="100000"/>
              </a:lnSpc>
              <a:spcBef>
                <a:spcPts val="894"/>
              </a:spcBef>
              <a:buSzPct val="57692"/>
              <a:buFont typeface="Wingdings"/>
              <a:buChar char=""/>
              <a:tabLst>
                <a:tab pos="259715" algn="l"/>
              </a:tabLst>
            </a:pPr>
            <a:r>
              <a:rPr sz="1300" spc="-15" dirty="0">
                <a:solidFill>
                  <a:srgbClr val="4B4B4B"/>
                </a:solidFill>
                <a:latin typeface="Corbel"/>
                <a:cs typeface="Corbel"/>
              </a:rPr>
              <a:t>CONNECT: </a:t>
            </a: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Se utiliza para saber si se tiene </a:t>
            </a:r>
            <a:r>
              <a:rPr sz="1300" spc="-10" dirty="0">
                <a:solidFill>
                  <a:srgbClr val="4B4B4B"/>
                </a:solidFill>
                <a:latin typeface="Corbel"/>
                <a:cs typeface="Corbel"/>
              </a:rPr>
              <a:t>acceso </a:t>
            </a: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a un </a:t>
            </a:r>
            <a:r>
              <a:rPr sz="1300" spc="-15" dirty="0">
                <a:solidFill>
                  <a:srgbClr val="4B4B4B"/>
                </a:solidFill>
                <a:latin typeface="Corbel"/>
                <a:cs typeface="Corbel"/>
              </a:rPr>
              <a:t>servidor. </a:t>
            </a:r>
            <a:r>
              <a:rPr sz="1300" spc="-10" dirty="0">
                <a:solidFill>
                  <a:srgbClr val="4B4B4B"/>
                </a:solidFill>
                <a:latin typeface="Corbel"/>
                <a:cs typeface="Corbel"/>
              </a:rPr>
              <a:t>Normalmente </a:t>
            </a: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se usa para conexiones</a:t>
            </a:r>
            <a:r>
              <a:rPr sz="13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300" spc="-5" dirty="0">
                <a:solidFill>
                  <a:srgbClr val="4B4B4B"/>
                </a:solidFill>
                <a:latin typeface="Corbel"/>
                <a:cs typeface="Corbel"/>
              </a:rPr>
              <a:t>seguras.</a:t>
            </a:r>
            <a:endParaRPr sz="1300">
              <a:latin typeface="Corbel"/>
              <a:cs typeface="Corbe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510540" y="2650235"/>
            <a:ext cx="268211" cy="1193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3786" y="2687573"/>
            <a:ext cx="152400" cy="1066800"/>
          </a:xfrm>
          <a:custGeom>
            <a:avLst/>
            <a:gdLst/>
            <a:ahLst/>
            <a:cxnLst/>
            <a:rect l="l" t="t" r="r" b="b"/>
            <a:pathLst>
              <a:path w="152400" h="1066800">
                <a:moveTo>
                  <a:pt x="152400" y="1066800"/>
                </a:moveTo>
                <a:lnTo>
                  <a:pt x="122737" y="1065801"/>
                </a:lnTo>
                <a:lnTo>
                  <a:pt x="98517" y="1063078"/>
                </a:lnTo>
                <a:lnTo>
                  <a:pt x="82187" y="1059041"/>
                </a:lnTo>
                <a:lnTo>
                  <a:pt x="76200" y="1054100"/>
                </a:lnTo>
                <a:lnTo>
                  <a:pt x="76200" y="546100"/>
                </a:lnTo>
                <a:lnTo>
                  <a:pt x="70212" y="541158"/>
                </a:lnTo>
                <a:lnTo>
                  <a:pt x="53882" y="537121"/>
                </a:lnTo>
                <a:lnTo>
                  <a:pt x="29662" y="534398"/>
                </a:lnTo>
                <a:lnTo>
                  <a:pt x="0" y="533400"/>
                </a:lnTo>
                <a:lnTo>
                  <a:pt x="29662" y="532401"/>
                </a:lnTo>
                <a:lnTo>
                  <a:pt x="53882" y="529678"/>
                </a:lnTo>
                <a:lnTo>
                  <a:pt x="70212" y="525641"/>
                </a:lnTo>
                <a:lnTo>
                  <a:pt x="76200" y="520700"/>
                </a:lnTo>
                <a:lnTo>
                  <a:pt x="76200" y="12700"/>
                </a:lnTo>
                <a:lnTo>
                  <a:pt x="82187" y="7758"/>
                </a:lnTo>
                <a:lnTo>
                  <a:pt x="98517" y="3721"/>
                </a:lnTo>
                <a:lnTo>
                  <a:pt x="122737" y="998"/>
                </a:lnTo>
                <a:lnTo>
                  <a:pt x="152400" y="0"/>
                </a:lnTo>
              </a:path>
            </a:pathLst>
          </a:custGeom>
          <a:ln w="19812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1850" y="2681010"/>
            <a:ext cx="196215" cy="1090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Se</a:t>
            </a: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r</a:t>
            </a:r>
            <a:r>
              <a:rPr sz="1200" spc="-15" dirty="0">
                <a:solidFill>
                  <a:srgbClr val="4B4B4B"/>
                </a:solidFill>
                <a:latin typeface="Arial"/>
                <a:cs typeface="Arial"/>
              </a:rPr>
              <a:t>v</a:t>
            </a: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c</a:t>
            </a: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os</a:t>
            </a:r>
            <a:r>
              <a:rPr sz="1200" spc="-1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4B4B4B"/>
                </a:solidFill>
                <a:latin typeface="Arial"/>
                <a:cs typeface="Arial"/>
              </a:rPr>
              <a:t>EST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82923" y="3328415"/>
            <a:ext cx="225551" cy="515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37026" y="3365753"/>
            <a:ext cx="108585" cy="388620"/>
          </a:xfrm>
          <a:custGeom>
            <a:avLst/>
            <a:gdLst/>
            <a:ahLst/>
            <a:cxnLst/>
            <a:rect l="l" t="t" r="r" b="b"/>
            <a:pathLst>
              <a:path w="108585" h="388620">
                <a:moveTo>
                  <a:pt x="0" y="388620"/>
                </a:moveTo>
                <a:lnTo>
                  <a:pt x="21060" y="387911"/>
                </a:lnTo>
                <a:lnTo>
                  <a:pt x="38257" y="385978"/>
                </a:lnTo>
                <a:lnTo>
                  <a:pt x="49850" y="383112"/>
                </a:lnTo>
                <a:lnTo>
                  <a:pt x="54102" y="379603"/>
                </a:lnTo>
                <a:lnTo>
                  <a:pt x="54102" y="203327"/>
                </a:lnTo>
                <a:lnTo>
                  <a:pt x="58353" y="199817"/>
                </a:lnTo>
                <a:lnTo>
                  <a:pt x="69946" y="196951"/>
                </a:lnTo>
                <a:lnTo>
                  <a:pt x="87143" y="195018"/>
                </a:lnTo>
                <a:lnTo>
                  <a:pt x="108204" y="194310"/>
                </a:lnTo>
                <a:lnTo>
                  <a:pt x="87143" y="193601"/>
                </a:lnTo>
                <a:lnTo>
                  <a:pt x="69946" y="191668"/>
                </a:lnTo>
                <a:lnTo>
                  <a:pt x="58353" y="188802"/>
                </a:lnTo>
                <a:lnTo>
                  <a:pt x="54102" y="185293"/>
                </a:lnTo>
                <a:lnTo>
                  <a:pt x="54102" y="9017"/>
                </a:lnTo>
                <a:lnTo>
                  <a:pt x="49850" y="5507"/>
                </a:lnTo>
                <a:lnTo>
                  <a:pt x="38257" y="2641"/>
                </a:lnTo>
                <a:lnTo>
                  <a:pt x="21060" y="708"/>
                </a:lnTo>
                <a:lnTo>
                  <a:pt x="0" y="0"/>
                </a:lnTo>
              </a:path>
            </a:pathLst>
          </a:custGeom>
          <a:ln w="19811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03590" y="3449396"/>
            <a:ext cx="4061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B4B4B"/>
                </a:solidFill>
                <a:latin typeface="Arial"/>
                <a:cs typeface="Arial"/>
              </a:rPr>
              <a:t>Métodos normalmente deshabilitados en los servidores</a:t>
            </a:r>
            <a:r>
              <a:rPr sz="1200" spc="-7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B4B4B"/>
                </a:solidFill>
                <a:latin typeface="Arial"/>
                <a:cs typeface="Arial"/>
              </a:rPr>
              <a:t>web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8061959" cy="447675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R="5767070" algn="ctr">
              <a:lnSpc>
                <a:spcPct val="100000"/>
              </a:lnSpc>
              <a:spcBef>
                <a:spcPts val="103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Protocolo</a:t>
            </a:r>
            <a:r>
              <a:rPr sz="2700" spc="-8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HTTP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5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Las respuestas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pueden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ser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del</a:t>
            </a:r>
            <a:r>
              <a:rPr sz="22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tipo:</a:t>
            </a:r>
            <a:endParaRPr sz="2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2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1xx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Respuesta</a:t>
            </a:r>
            <a:r>
              <a:rPr sz="2000" spc="-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informativa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ts val="2340"/>
              </a:lnSpc>
              <a:spcBef>
                <a:spcPts val="720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2xx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Operación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exitosa.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Por</a:t>
            </a:r>
            <a:r>
              <a:rPr sz="2000" spc="-1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ejemplo:</a:t>
            </a:r>
            <a:endParaRPr sz="2000">
              <a:latin typeface="Corbel"/>
              <a:cs typeface="Corbel"/>
            </a:endParaRPr>
          </a:p>
          <a:p>
            <a:pPr marL="890269" lvl="2" indent="-219710">
              <a:lnSpc>
                <a:spcPts val="2100"/>
              </a:lnSpc>
              <a:buClr>
                <a:srgbClr val="4B4B4B"/>
              </a:buClr>
              <a:buFont typeface="Wingdings 2"/>
              <a:buChar char=""/>
              <a:tabLst>
                <a:tab pos="890269" algn="l"/>
                <a:tab pos="890905" algn="l"/>
              </a:tabLst>
            </a:pPr>
            <a:r>
              <a:rPr sz="1800" spc="-15" dirty="0">
                <a:solidFill>
                  <a:srgbClr val="65A535"/>
                </a:solidFill>
                <a:latin typeface="Corbel"/>
                <a:cs typeface="Corbel"/>
              </a:rPr>
              <a:t>200</a:t>
            </a:r>
            <a:r>
              <a:rPr sz="1800" spc="-7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65A535"/>
                </a:solidFill>
                <a:latin typeface="Corbel"/>
                <a:cs typeface="Corbel"/>
              </a:rPr>
              <a:t>OK</a:t>
            </a:r>
            <a:endParaRPr sz="1800">
              <a:latin typeface="Corbel"/>
              <a:cs typeface="Corbel"/>
            </a:endParaRPr>
          </a:p>
          <a:p>
            <a:pPr marL="624840" lvl="1" indent="-246379">
              <a:lnSpc>
                <a:spcPts val="2340"/>
              </a:lnSpc>
              <a:spcBef>
                <a:spcPts val="710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3xx 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Redirección.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Por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ejemplo:</a:t>
            </a:r>
            <a:endParaRPr sz="2000">
              <a:latin typeface="Corbel"/>
              <a:cs typeface="Corbel"/>
            </a:endParaRPr>
          </a:p>
          <a:p>
            <a:pPr marL="890269" marR="5080" lvl="2" indent="-219710">
              <a:lnSpc>
                <a:spcPct val="80000"/>
              </a:lnSpc>
              <a:spcBef>
                <a:spcPts val="365"/>
              </a:spcBef>
              <a:buClr>
                <a:srgbClr val="4B4B4B"/>
              </a:buClr>
              <a:buFont typeface="Wingdings 2"/>
              <a:buChar char=""/>
              <a:tabLst>
                <a:tab pos="890269" algn="l"/>
                <a:tab pos="890905" algn="l"/>
              </a:tabLst>
            </a:pPr>
            <a:r>
              <a:rPr sz="1800" spc="-5" dirty="0">
                <a:solidFill>
                  <a:srgbClr val="65A535"/>
                </a:solidFill>
                <a:latin typeface="Corbel"/>
                <a:cs typeface="Corbel"/>
              </a:rPr>
              <a:t>304 No modificado (usado como respuesta </a:t>
            </a:r>
            <a:r>
              <a:rPr sz="1800" dirty="0">
                <a:solidFill>
                  <a:srgbClr val="65A535"/>
                </a:solidFill>
                <a:latin typeface="Corbel"/>
                <a:cs typeface="Corbel"/>
              </a:rPr>
              <a:t>en un </a:t>
            </a:r>
            <a:r>
              <a:rPr sz="1800" spc="-5" dirty="0">
                <a:solidFill>
                  <a:srgbClr val="65A535"/>
                </a:solidFill>
                <a:latin typeface="Corbel"/>
                <a:cs typeface="Corbel"/>
              </a:rPr>
              <a:t>GET condicional </a:t>
            </a:r>
            <a:r>
              <a:rPr sz="1800" dirty="0">
                <a:solidFill>
                  <a:srgbClr val="65A535"/>
                </a:solidFill>
                <a:latin typeface="Wingdings"/>
                <a:cs typeface="Wingdings"/>
              </a:rPr>
              <a:t></a:t>
            </a:r>
            <a:r>
              <a:rPr sz="1800" dirty="0">
                <a:solidFill>
                  <a:srgbClr val="65A535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5A535"/>
                </a:solidFill>
                <a:latin typeface="Corbel"/>
                <a:cs typeface="Corbel"/>
              </a:rPr>
              <a:t>recurso  </a:t>
            </a:r>
            <a:r>
              <a:rPr sz="1800" dirty="0">
                <a:solidFill>
                  <a:srgbClr val="65A535"/>
                </a:solidFill>
                <a:latin typeface="Corbel"/>
                <a:cs typeface="Corbel"/>
              </a:rPr>
              <a:t>en</a:t>
            </a:r>
            <a:r>
              <a:rPr sz="1800" spc="-10" dirty="0">
                <a:solidFill>
                  <a:srgbClr val="65A535"/>
                </a:solidFill>
                <a:latin typeface="Corbel"/>
                <a:cs typeface="Corbel"/>
              </a:rPr>
              <a:t> caché)</a:t>
            </a:r>
            <a:endParaRPr sz="1800">
              <a:latin typeface="Corbel"/>
              <a:cs typeface="Corbel"/>
            </a:endParaRPr>
          </a:p>
          <a:p>
            <a:pPr marL="890269" lvl="2" indent="-219710">
              <a:lnSpc>
                <a:spcPts val="2030"/>
              </a:lnSpc>
              <a:buClr>
                <a:srgbClr val="4B4B4B"/>
              </a:buClr>
              <a:buFont typeface="Wingdings 2"/>
              <a:buChar char=""/>
              <a:tabLst>
                <a:tab pos="890269" algn="l"/>
                <a:tab pos="890905" algn="l"/>
              </a:tabLst>
            </a:pPr>
            <a:r>
              <a:rPr sz="1800" spc="-5" dirty="0">
                <a:solidFill>
                  <a:srgbClr val="65A535"/>
                </a:solidFill>
                <a:latin typeface="Corbel"/>
                <a:cs typeface="Corbel"/>
              </a:rPr>
              <a:t>307 </a:t>
            </a:r>
            <a:r>
              <a:rPr sz="1800" spc="-10" dirty="0">
                <a:solidFill>
                  <a:srgbClr val="65A535"/>
                </a:solidFill>
                <a:latin typeface="Corbel"/>
                <a:cs typeface="Corbel"/>
              </a:rPr>
              <a:t>Redirección</a:t>
            </a:r>
            <a:r>
              <a:rPr sz="18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65A535"/>
                </a:solidFill>
                <a:latin typeface="Corbel"/>
                <a:cs typeface="Corbel"/>
              </a:rPr>
              <a:t>temporal</a:t>
            </a:r>
            <a:endParaRPr sz="1800">
              <a:latin typeface="Corbel"/>
              <a:cs typeface="Corbel"/>
            </a:endParaRPr>
          </a:p>
          <a:p>
            <a:pPr marL="624840" lvl="1" indent="-246379">
              <a:lnSpc>
                <a:spcPts val="2340"/>
              </a:lnSpc>
              <a:spcBef>
                <a:spcPts val="71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4xx Error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por parte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del cliente.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Por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ejemplo:</a:t>
            </a:r>
            <a:endParaRPr sz="2000">
              <a:latin typeface="Corbel"/>
              <a:cs typeface="Corbel"/>
            </a:endParaRPr>
          </a:p>
          <a:p>
            <a:pPr marL="890269" lvl="2" indent="-219710">
              <a:lnSpc>
                <a:spcPts val="2100"/>
              </a:lnSpc>
              <a:buClr>
                <a:srgbClr val="4B4B4B"/>
              </a:buClr>
              <a:buFont typeface="Wingdings 2"/>
              <a:buChar char=""/>
              <a:tabLst>
                <a:tab pos="890269" algn="l"/>
                <a:tab pos="890905" algn="l"/>
              </a:tabLst>
            </a:pPr>
            <a:r>
              <a:rPr sz="1800" spc="-5" dirty="0">
                <a:solidFill>
                  <a:srgbClr val="65A535"/>
                </a:solidFill>
                <a:latin typeface="Corbel"/>
                <a:cs typeface="Corbel"/>
              </a:rPr>
              <a:t>404 No encontrado. </a:t>
            </a:r>
            <a:r>
              <a:rPr sz="1800" spc="-30" dirty="0">
                <a:solidFill>
                  <a:srgbClr val="65A535"/>
                </a:solidFill>
                <a:latin typeface="Corbel"/>
                <a:cs typeface="Corbel"/>
              </a:rPr>
              <a:t>Por</a:t>
            </a:r>
            <a:r>
              <a:rPr sz="1800" spc="2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65A535"/>
                </a:solidFill>
                <a:latin typeface="Corbel"/>
                <a:cs typeface="Corbel"/>
              </a:rPr>
              <a:t>ejemplo:</a:t>
            </a:r>
            <a:endParaRPr sz="1800">
              <a:latin typeface="Corbel"/>
              <a:cs typeface="Corbel"/>
            </a:endParaRPr>
          </a:p>
          <a:p>
            <a:pPr marL="624840" lvl="1" indent="-246379">
              <a:lnSpc>
                <a:spcPts val="2340"/>
              </a:lnSpc>
              <a:spcBef>
                <a:spcPts val="710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5xx Error del</a:t>
            </a:r>
            <a:r>
              <a:rPr sz="20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servidor</a:t>
            </a:r>
            <a:endParaRPr sz="2000">
              <a:latin typeface="Corbel"/>
              <a:cs typeface="Corbel"/>
            </a:endParaRPr>
          </a:p>
          <a:p>
            <a:pPr marL="890269" lvl="2" indent="-219710">
              <a:lnSpc>
                <a:spcPts val="2100"/>
              </a:lnSpc>
              <a:buClr>
                <a:srgbClr val="4B4B4B"/>
              </a:buClr>
              <a:buFont typeface="Wingdings 2"/>
              <a:buChar char=""/>
              <a:tabLst>
                <a:tab pos="890269" algn="l"/>
                <a:tab pos="890905" algn="l"/>
              </a:tabLst>
            </a:pPr>
            <a:r>
              <a:rPr sz="1800" spc="-15" dirty="0">
                <a:solidFill>
                  <a:srgbClr val="65A535"/>
                </a:solidFill>
                <a:latin typeface="Corbel"/>
                <a:cs typeface="Corbel"/>
              </a:rPr>
              <a:t>500 </a:t>
            </a:r>
            <a:r>
              <a:rPr sz="1800" spc="-5" dirty="0">
                <a:solidFill>
                  <a:srgbClr val="65A535"/>
                </a:solidFill>
                <a:latin typeface="Corbel"/>
                <a:cs typeface="Corbel"/>
              </a:rPr>
              <a:t>Error</a:t>
            </a:r>
            <a:r>
              <a:rPr sz="180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65A535"/>
                </a:solidFill>
                <a:latin typeface="Corbel"/>
                <a:cs typeface="Corbel"/>
              </a:rPr>
              <a:t>interno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7308215" cy="98615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Protocolo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HTTP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5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Algunas de las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cabeceras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más comunes en las HTTP</a:t>
            </a:r>
            <a:r>
              <a:rPr sz="2200" spc="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request: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1787" y="2708920"/>
          <a:ext cx="8281034" cy="3106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3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5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Cabecera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65A535"/>
                      </a:solidFill>
                      <a:prstDash val="solid"/>
                    </a:lnT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Descripción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65A535"/>
                      </a:solidFill>
                      <a:prstDash val="solid"/>
                    </a:lnT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Ejemplo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65A535"/>
                      </a:solidFill>
                      <a:prstDash val="solid"/>
                    </a:lnT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Accept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lnT w="12700">
                      <a:solidFill>
                        <a:srgbClr val="65A535"/>
                      </a:solidFill>
                      <a:prstDash val="solid"/>
                    </a:lnT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885" marR="2717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Determina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el tipo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contenido o 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MIME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65A535"/>
                      </a:solidFill>
                      <a:prstDash val="solid"/>
                    </a:lnT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Accept:</a:t>
                      </a:r>
                      <a:r>
                        <a:rPr sz="1600" spc="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text/plain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lnT w="12700">
                      <a:solidFill>
                        <a:srgbClr val="65A535"/>
                      </a:solidFill>
                      <a:prstDash val="solid"/>
                    </a:lnT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1440" marR="69913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Accept-  Charset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5885" marR="2451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Juego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 caracteres de caracteres 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aceptable en la</a:t>
                      </a:r>
                      <a:r>
                        <a:rPr sz="1600" spc="6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respuesta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Accept-Charset: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utf-8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Host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Nombre de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dominio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del</a:t>
                      </a:r>
                      <a:r>
                        <a:rPr sz="1600" spc="1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servidor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Host: en.wikipedia.org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If-Modified-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905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Get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condicional. Se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usa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para</a:t>
                      </a:r>
                      <a:r>
                        <a:rPr sz="1600" spc="114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saber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If-Modified-Since:</a:t>
                      </a:r>
                      <a:r>
                        <a:rPr sz="1600" spc="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Sat,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marL="91440">
                        <a:lnSpc>
                          <a:spcPts val="1705"/>
                        </a:lnSpc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Since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835"/>
                        </a:lnSpc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si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un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recurso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ha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cambiado</a:t>
                      </a:r>
                      <a:r>
                        <a:rPr sz="1600" spc="13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desde</a:t>
                      </a:r>
                      <a:endParaRPr sz="1600">
                        <a:latin typeface="Georgia"/>
                        <a:cs typeface="Georgia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una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fecha</a:t>
                      </a:r>
                      <a:r>
                        <a:rPr sz="1600" spc="5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determinada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705"/>
                        </a:lnSpc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29 Oct 1994 19:43:31</a:t>
                      </a:r>
                      <a:r>
                        <a:rPr sz="1600" spc="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GMT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User-Agent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lnB w="12700">
                      <a:solidFill>
                        <a:srgbClr val="65A535"/>
                      </a:solidFill>
                      <a:prstDash val="solid"/>
                    </a:lnB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Cadena que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identifica al</a:t>
                      </a:r>
                      <a:r>
                        <a:rPr sz="1600" spc="15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cliente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B w="12700">
                      <a:solidFill>
                        <a:srgbClr val="65A535"/>
                      </a:solidFill>
                      <a:prstDash val="solid"/>
                    </a:lnB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User-Agent: Mozilla/5.0</a:t>
                      </a:r>
                      <a:r>
                        <a:rPr sz="1600" spc="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lnB w="12700">
                      <a:solidFill>
                        <a:srgbClr val="65A535"/>
                      </a:solidFill>
                      <a:prstDash val="solid"/>
                    </a:lnB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5096510" cy="98615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Protocolo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HTTP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5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Algunos de las tipos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MIME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más</a:t>
            </a:r>
            <a:r>
              <a:rPr sz="22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comunes: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0588" y="2785606"/>
          <a:ext cx="7993380" cy="335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Tipo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T w="12700">
                      <a:solidFill>
                        <a:srgbClr val="65A535"/>
                      </a:solidFill>
                      <a:prstDash val="solid"/>
                    </a:lnT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Extensión(es)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T w="12700">
                      <a:solidFill>
                        <a:srgbClr val="65A535"/>
                      </a:solidFill>
                      <a:prstDash val="solid"/>
                    </a:lnT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Descripción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T w="12700">
                      <a:solidFill>
                        <a:srgbClr val="65A535"/>
                      </a:solidFill>
                      <a:prstDash val="solid"/>
                    </a:lnT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text/plain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8415" marB="0">
                    <a:lnT w="12700">
                      <a:solidFill>
                        <a:srgbClr val="65A535"/>
                      </a:solidFill>
                      <a:prstDash val="solid"/>
                    </a:lnT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.txt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8415" marB="0">
                    <a:lnT w="12700">
                      <a:solidFill>
                        <a:srgbClr val="65A535"/>
                      </a:solidFill>
                      <a:prstDash val="solid"/>
                    </a:lnT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Texto</a:t>
                      </a:r>
                      <a:r>
                        <a:rPr sz="18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plano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T w="12700">
                      <a:solidFill>
                        <a:srgbClr val="65A535"/>
                      </a:solidFill>
                      <a:prstDash val="solid"/>
                    </a:lnT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text/html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.html</a:t>
                      </a:r>
                      <a:r>
                        <a:rPr sz="1800" spc="-3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.htm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Página</a:t>
                      </a:r>
                      <a:r>
                        <a:rPr sz="1800" spc="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web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1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image/jpeg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841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.jpg</a:t>
                      </a:r>
                      <a:r>
                        <a:rPr sz="1800" spc="-3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.jpeg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841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Imagen</a:t>
                      </a:r>
                      <a:r>
                        <a:rPr sz="1800" spc="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JPEG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image/gif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.gif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Imagen</a:t>
                      </a:r>
                      <a:r>
                        <a:rPr sz="1800" spc="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GIF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image/png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.png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Imagen</a:t>
                      </a:r>
                      <a:r>
                        <a:rPr sz="1800" spc="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PNG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application/pdf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.pdf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Archivo</a:t>
                      </a:r>
                      <a:r>
                        <a:rPr sz="1800" spc="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PDF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audio/mpeg3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.mp3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Audio en formato</a:t>
                      </a:r>
                      <a:r>
                        <a:rPr sz="1800" spc="2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MP3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video/mpeg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685" marB="0"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.mpg</a:t>
                      </a:r>
                      <a:r>
                        <a:rPr sz="1800" spc="-3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.mpeg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685" marB="0"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Vídeo en formato</a:t>
                      </a:r>
                      <a:r>
                        <a:rPr sz="1800" spc="2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MPEG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9370" marB="0"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7475855" cy="98615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Protocolo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HTTP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75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Algunas de las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cabeceras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más comunes en las HTTP</a:t>
            </a:r>
            <a:r>
              <a:rPr sz="2200" spc="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response: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2554" y="2584603"/>
          <a:ext cx="8281034" cy="3522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3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Cabecera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65A535"/>
                      </a:solidFill>
                      <a:prstDash val="solid"/>
                    </a:lnT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Descripción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65A535"/>
                      </a:solidFill>
                      <a:prstDash val="solid"/>
                    </a:lnT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Ejemplo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65A535"/>
                      </a:solidFill>
                      <a:prstDash val="solid"/>
                    </a:lnT>
                    <a:lnB w="12700">
                      <a:solidFill>
                        <a:srgbClr val="65A53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Date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lnT w="12700">
                      <a:solidFill>
                        <a:srgbClr val="65A535"/>
                      </a:solidFill>
                      <a:prstDash val="solid"/>
                    </a:lnT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885" marR="5638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Fecha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en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que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fue mandada la 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respuesta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T w="12700">
                      <a:solidFill>
                        <a:srgbClr val="65A535"/>
                      </a:solidFill>
                      <a:prstDash val="solid"/>
                    </a:lnT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Date: Tue, 15 Nov</a:t>
                      </a:r>
                      <a:r>
                        <a:rPr sz="1600" spc="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1994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08:12:31 GMT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lnT w="12700">
                      <a:solidFill>
                        <a:srgbClr val="65A535"/>
                      </a:solidFill>
                      <a:prstDash val="solid"/>
                    </a:lnT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Server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Tipo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de</a:t>
                      </a:r>
                      <a:r>
                        <a:rPr sz="1600" spc="2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servidor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93675" marR="7004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Server: Apache/2.4.1  (Unix)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Content-Type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885" marR="8794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Tipo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MIME del cuerpo de  respuesta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text/html;</a:t>
                      </a:r>
                      <a:r>
                        <a:rPr sz="160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charset=UTF-8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1440" marR="57531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Conten</a:t>
                      </a:r>
                      <a:r>
                        <a:rPr sz="1600" spc="1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60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- 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Length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Tamaño del cuerpo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en</a:t>
                      </a:r>
                      <a:r>
                        <a:rPr sz="1600" spc="1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bytes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Content-Length: 348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Last-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905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Respuesta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al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GET</a:t>
                      </a:r>
                      <a:r>
                        <a:rPr sz="1600" spc="6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condicional.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Last-Modified: Tue,</a:t>
                      </a:r>
                      <a:r>
                        <a:rPr sz="1600" spc="0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15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2225" marB="0"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marL="91440">
                        <a:lnSpc>
                          <a:spcPts val="1705"/>
                        </a:lnSpc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Modified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2700">
                      <a:solidFill>
                        <a:srgbClr val="65A535"/>
                      </a:solidFill>
                      <a:prstDash val="solid"/>
                    </a:lnB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835"/>
                        </a:lnSpc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Fecha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en la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que </a:t>
                      </a:r>
                      <a:r>
                        <a:rPr sz="1600" spc="-5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fue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modificado</a:t>
                      </a:r>
                      <a:r>
                        <a:rPr sz="1600" spc="19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el</a:t>
                      </a:r>
                      <a:endParaRPr sz="1600">
                        <a:latin typeface="Georgia"/>
                        <a:cs typeface="Georgia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4B4B4B"/>
                          </a:solidFill>
                          <a:latin typeface="Georgia"/>
                          <a:cs typeface="Georgia"/>
                        </a:rPr>
                        <a:t>recurso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B w="12700">
                      <a:solidFill>
                        <a:srgbClr val="65A535"/>
                      </a:solidFill>
                      <a:prstDash val="solid"/>
                    </a:lnB>
                    <a:solidFill>
                      <a:srgbClr val="65A53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ts val="1705"/>
                        </a:lnSpc>
                      </a:pPr>
                      <a:r>
                        <a:rPr sz="1600" spc="-5" dirty="0">
                          <a:solidFill>
                            <a:srgbClr val="4B4B4B"/>
                          </a:solidFill>
                          <a:latin typeface="Courier New"/>
                          <a:cs typeface="Courier New"/>
                        </a:rPr>
                        <a:t>Nov 1994 12:45:26 GMT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2700">
                      <a:solidFill>
                        <a:srgbClr val="65A535"/>
                      </a:solidFill>
                      <a:prstDash val="solid"/>
                    </a:lnB>
                    <a:solidFill>
                      <a:srgbClr val="65A535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3. Navegadores </a:t>
            </a: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y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servidores</a:t>
            </a:r>
            <a:r>
              <a:rPr sz="3600" spc="-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9996" y="1476307"/>
            <a:ext cx="3897629" cy="450977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Protocolo</a:t>
            </a:r>
            <a:r>
              <a:rPr sz="27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HTTP</a:t>
            </a:r>
            <a:endParaRPr sz="2700">
              <a:latin typeface="Corbel"/>
              <a:cs typeface="Corbel"/>
            </a:endParaRPr>
          </a:p>
          <a:p>
            <a:pPr marL="332740" marR="5080" indent="-256540">
              <a:lnSpc>
                <a:spcPts val="2110"/>
              </a:lnSpc>
              <a:spcBef>
                <a:spcPts val="126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HTTP es un protocolo sin  estado, es </a:t>
            </a:r>
            <a:r>
              <a:rPr sz="2200" spc="-25" dirty="0">
                <a:solidFill>
                  <a:srgbClr val="4B4B4B"/>
                </a:solidFill>
                <a:latin typeface="Corbel"/>
                <a:cs typeface="Corbel"/>
              </a:rPr>
              <a:t>decir,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que no guarda  ninguna información sobre  conexiones</a:t>
            </a:r>
            <a:r>
              <a:rPr sz="22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anteriores</a:t>
            </a:r>
            <a:endParaRPr sz="2200">
              <a:latin typeface="Corbel"/>
              <a:cs typeface="Corbel"/>
            </a:endParaRPr>
          </a:p>
          <a:p>
            <a:pPr marL="332740" marR="34290" indent="-256540">
              <a:lnSpc>
                <a:spcPts val="211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No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obstante, muchas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aplicaciones web necesitan  persistir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una sesión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para 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usuarios. </a:t>
            </a:r>
            <a:r>
              <a:rPr sz="2200" spc="-40" dirty="0">
                <a:solidFill>
                  <a:srgbClr val="4B4B4B"/>
                </a:solidFill>
                <a:latin typeface="Corbel"/>
                <a:cs typeface="Corbel"/>
              </a:rPr>
              <a:t>Por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esto, HTTP usa el  mecanismo de</a:t>
            </a:r>
            <a:r>
              <a:rPr sz="22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cookies</a:t>
            </a:r>
            <a:endParaRPr sz="2200">
              <a:latin typeface="Corbel"/>
              <a:cs typeface="Corbel"/>
            </a:endParaRPr>
          </a:p>
          <a:p>
            <a:pPr marL="332740" marR="5080" indent="-256540">
              <a:lnSpc>
                <a:spcPts val="211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El uso 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cookies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por una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aplicación web debe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ser  informado al usuario según  normativa 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Unión</a:t>
            </a:r>
            <a:r>
              <a:rPr sz="2200" spc="-8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Europea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4555235" y="1703844"/>
            <a:ext cx="4588764" cy="4465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0308" y="1898904"/>
            <a:ext cx="4142231" cy="3877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784" y="1437995"/>
            <a:ext cx="7308215" cy="46462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15"/>
              </a:spcBef>
              <a:buClr>
                <a:srgbClr val="6F6F6F"/>
              </a:buClr>
              <a:buFont typeface="Corbel"/>
              <a:buAutoNum type="arabicPeriod"/>
              <a:tabLst>
                <a:tab pos="469265" algn="l"/>
                <a:tab pos="469900" algn="l"/>
              </a:tabLst>
            </a:pPr>
            <a:r>
              <a:rPr sz="3200" spc="-10" dirty="0">
                <a:solidFill>
                  <a:srgbClr val="919191"/>
                </a:solidFill>
                <a:latin typeface="Corbel"/>
                <a:cs typeface="Corbel"/>
              </a:rPr>
              <a:t>Introducción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Evolución histórica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de la</a:t>
            </a:r>
            <a:r>
              <a:rPr sz="3200" spc="-215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spc="-45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Navegadores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y </a:t>
            </a: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servidores</a:t>
            </a:r>
            <a:r>
              <a:rPr sz="3200" spc="-35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Aplicaciones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web en </a:t>
            </a: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dispositivos</a:t>
            </a:r>
            <a:r>
              <a:rPr sz="3200" spc="-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móviles</a:t>
            </a:r>
            <a:endParaRPr sz="3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880"/>
              </a:spcBef>
              <a:buSzPct val="58928"/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solidFill>
                  <a:srgbClr val="4B4B4B"/>
                </a:solidFill>
                <a:latin typeface="Corbel"/>
                <a:cs typeface="Corbel"/>
              </a:rPr>
              <a:t>Diseño web</a:t>
            </a:r>
            <a:r>
              <a:rPr sz="280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800" spc="-5" dirty="0">
                <a:solidFill>
                  <a:srgbClr val="4B4B4B"/>
                </a:solidFill>
                <a:latin typeface="Corbel"/>
                <a:cs typeface="Corbel"/>
              </a:rPr>
              <a:t>adaptable</a:t>
            </a:r>
            <a:endParaRPr sz="28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865"/>
              </a:spcBef>
              <a:buSzPct val="58928"/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solidFill>
                  <a:srgbClr val="4B4B4B"/>
                </a:solidFill>
                <a:latin typeface="Corbel"/>
                <a:cs typeface="Corbel"/>
              </a:rPr>
              <a:t>Aplicaciones</a:t>
            </a:r>
            <a:r>
              <a:rPr sz="28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800" spc="-5" dirty="0">
                <a:solidFill>
                  <a:srgbClr val="4B4B4B"/>
                </a:solidFill>
                <a:latin typeface="Corbel"/>
                <a:cs typeface="Corbel"/>
              </a:rPr>
              <a:t>móviles</a:t>
            </a:r>
            <a:endParaRPr sz="28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0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Servicios</a:t>
            </a:r>
            <a:r>
              <a:rPr sz="3200" spc="-2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Computación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en la</a:t>
            </a:r>
            <a:r>
              <a:rPr sz="3200" spc="-5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nube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765" y="172085"/>
            <a:ext cx="6988175" cy="93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">
              <a:lnSpc>
                <a:spcPts val="3345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  <a:p>
            <a:pPr marL="12700">
              <a:lnSpc>
                <a:spcPts val="3825"/>
              </a:lnSpc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Índice 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33273"/>
            <a:ext cx="302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Introducción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051304" y="4436364"/>
            <a:ext cx="1551431" cy="1001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9384" y="4293108"/>
            <a:ext cx="1382267" cy="1144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9396" y="4529340"/>
            <a:ext cx="2171698" cy="30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3497" y="4653534"/>
            <a:ext cx="1887855" cy="0"/>
          </a:xfrm>
          <a:custGeom>
            <a:avLst/>
            <a:gdLst/>
            <a:ahLst/>
            <a:cxnLst/>
            <a:rect l="l" t="t" r="r" b="b"/>
            <a:pathLst>
              <a:path w="1887854">
                <a:moveTo>
                  <a:pt x="0" y="0"/>
                </a:moveTo>
                <a:lnTo>
                  <a:pt x="1887816" y="0"/>
                </a:lnTo>
              </a:path>
            </a:pathLst>
          </a:custGeom>
          <a:ln w="32004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75316" y="460552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0" y="96012"/>
                </a:lnTo>
                <a:lnTo>
                  <a:pt x="96012" y="48006"/>
                </a:lnTo>
                <a:lnTo>
                  <a:pt x="0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0335" y="4930139"/>
            <a:ext cx="2186939" cy="300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0459" y="5054346"/>
            <a:ext cx="1887855" cy="0"/>
          </a:xfrm>
          <a:custGeom>
            <a:avLst/>
            <a:gdLst/>
            <a:ahLst/>
            <a:cxnLst/>
            <a:rect l="l" t="t" r="r" b="b"/>
            <a:pathLst>
              <a:path w="1887854">
                <a:moveTo>
                  <a:pt x="0" y="0"/>
                </a:moveTo>
                <a:lnTo>
                  <a:pt x="1887816" y="0"/>
                </a:lnTo>
              </a:path>
            </a:pathLst>
          </a:custGeom>
          <a:ln w="32004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00452" y="500633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012" y="0"/>
                </a:moveTo>
                <a:lnTo>
                  <a:pt x="0" y="48005"/>
                </a:lnTo>
                <a:lnTo>
                  <a:pt x="96012" y="96011"/>
                </a:lnTo>
                <a:lnTo>
                  <a:pt x="96012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8784" y="1409716"/>
            <a:ext cx="8033384" cy="360172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400" spc="-20" dirty="0">
                <a:solidFill>
                  <a:srgbClr val="65A535"/>
                </a:solidFill>
                <a:latin typeface="Corbel"/>
                <a:cs typeface="Corbel"/>
              </a:rPr>
              <a:t>¿Qué </a:t>
            </a:r>
            <a:r>
              <a:rPr sz="2400" dirty="0">
                <a:solidFill>
                  <a:srgbClr val="65A535"/>
                </a:solidFill>
                <a:latin typeface="Corbel"/>
                <a:cs typeface="Corbel"/>
              </a:rPr>
              <a:t>es </a:t>
            </a: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la</a:t>
            </a:r>
            <a:r>
              <a:rPr sz="2400" spc="-114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400" spc="-25" dirty="0">
                <a:solidFill>
                  <a:srgbClr val="65A535"/>
                </a:solidFill>
                <a:latin typeface="Corbel"/>
                <a:cs typeface="Corbel"/>
              </a:rPr>
              <a:t>Web?</a:t>
            </a:r>
            <a:endParaRPr sz="24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está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basada en un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sistema</a:t>
            </a:r>
            <a:r>
              <a:rPr sz="2000" spc="-1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cliente-servidor</a:t>
            </a:r>
            <a:endParaRPr sz="2000">
              <a:latin typeface="Corbel"/>
              <a:cs typeface="Corbel"/>
            </a:endParaRPr>
          </a:p>
          <a:p>
            <a:pPr marL="332740" marR="508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protocolo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nivel de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aplicación para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comunicar clientes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servidores en 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HTTP </a:t>
            </a:r>
            <a:r>
              <a:rPr sz="2000" spc="-1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000" i="1" spc="-15" dirty="0">
                <a:solidFill>
                  <a:srgbClr val="4B4B4B"/>
                </a:solidFill>
                <a:latin typeface="Corbel"/>
                <a:cs typeface="Corbel"/>
              </a:rPr>
              <a:t>HyperText</a:t>
            </a:r>
            <a:r>
              <a:rPr sz="2000" i="1" spc="-30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i="1" spc="-15" dirty="0">
                <a:solidFill>
                  <a:srgbClr val="4B4B4B"/>
                </a:solidFill>
                <a:latin typeface="Corbel"/>
                <a:cs typeface="Corbel"/>
              </a:rPr>
              <a:t>Transfer </a:t>
            </a: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Protocol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20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páginas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se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identifican con un nombre único llamado dirección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000" spc="-6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o</a:t>
            </a:r>
            <a:endParaRPr sz="2000">
              <a:latin typeface="Corbel"/>
              <a:cs typeface="Corbel"/>
            </a:endParaRPr>
          </a:p>
          <a:p>
            <a:pPr marL="332740">
              <a:lnSpc>
                <a:spcPct val="100000"/>
              </a:lnSpc>
            </a:pP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URL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Uniform Resource</a:t>
            </a:r>
            <a:r>
              <a:rPr sz="2000" i="1" spc="-6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Locator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20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3347085" marR="3082925" indent="-1270" algn="ctr">
              <a:lnSpc>
                <a:spcPct val="146100"/>
              </a:lnSpc>
            </a:pPr>
            <a:r>
              <a:rPr sz="1800" dirty="0">
                <a:solidFill>
                  <a:srgbClr val="4B4B4B"/>
                </a:solidFill>
                <a:latin typeface="Arial"/>
                <a:cs typeface="Arial"/>
              </a:rPr>
              <a:t>HTTP </a:t>
            </a:r>
            <a:r>
              <a:rPr sz="1800" spc="-10" dirty="0">
                <a:solidFill>
                  <a:srgbClr val="4B4B4B"/>
                </a:solidFill>
                <a:latin typeface="Arial"/>
                <a:cs typeface="Arial"/>
              </a:rPr>
              <a:t>request  </a:t>
            </a:r>
            <a:r>
              <a:rPr sz="1800" dirty="0">
                <a:solidFill>
                  <a:srgbClr val="4B4B4B"/>
                </a:solidFill>
                <a:latin typeface="Arial"/>
                <a:cs typeface="Arial"/>
              </a:rPr>
              <a:t>HTTP</a:t>
            </a:r>
            <a:r>
              <a:rPr sz="1800" spc="-9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B4B4B"/>
                </a:solidFill>
                <a:latin typeface="Arial"/>
                <a:cs typeface="Arial"/>
              </a:rPr>
              <a:t>response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99143" y="6568620"/>
            <a:ext cx="178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0773" y="5511939"/>
            <a:ext cx="207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B4B4B"/>
                </a:solidFill>
                <a:latin typeface="Arial"/>
                <a:cs typeface="Arial"/>
              </a:rPr>
              <a:t>Cliente </a:t>
            </a:r>
            <a:r>
              <a:rPr sz="1800" dirty="0">
                <a:solidFill>
                  <a:srgbClr val="4B4B4B"/>
                </a:solidFill>
                <a:latin typeface="Arial"/>
                <a:cs typeface="Arial"/>
              </a:rPr>
              <a:t>=</a:t>
            </a:r>
            <a:r>
              <a:rPr sz="1800" spc="-3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B4B4B"/>
                </a:solidFill>
                <a:latin typeface="Arial"/>
                <a:cs typeface="Arial"/>
              </a:rPr>
              <a:t>navegador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0906" y="5495251"/>
            <a:ext cx="242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B4B4B"/>
                </a:solidFill>
                <a:latin typeface="Arial"/>
                <a:cs typeface="Arial"/>
              </a:rPr>
              <a:t>Servidor = servidor</a:t>
            </a:r>
            <a:r>
              <a:rPr sz="1800" spc="-1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B4B4B"/>
                </a:solidFill>
                <a:latin typeface="Arial"/>
                <a:cs typeface="Arial"/>
              </a:rPr>
              <a:t>web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83565"/>
            <a:ext cx="7979409" cy="350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4"/>
              <a:tabLst>
                <a:tab pos="394335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Aplicaciones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web en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dispositivos</a:t>
            </a:r>
            <a:r>
              <a:rPr sz="3200" spc="-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móviles</a:t>
            </a:r>
            <a:endParaRPr sz="32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Corbel"/>
              <a:buAutoNum type="arabicPeriod" startAt="4"/>
            </a:pPr>
            <a:endParaRPr sz="3550">
              <a:latin typeface="Times New Roman"/>
              <a:cs typeface="Times New Roman"/>
            </a:endParaRPr>
          </a:p>
          <a:p>
            <a:pPr marL="253365">
              <a:lnSpc>
                <a:spcPct val="100000"/>
              </a:lnSpc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Diseño web</a:t>
            </a:r>
            <a:r>
              <a:rPr sz="2700" spc="-2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adaptable</a:t>
            </a:r>
            <a:endParaRPr sz="2700">
              <a:latin typeface="Corbel"/>
              <a:cs typeface="Corbel"/>
            </a:endParaRPr>
          </a:p>
          <a:p>
            <a:pPr marL="573405" marR="906780" lvl="1" indent="-255904">
              <a:lnSpc>
                <a:spcPts val="2110"/>
              </a:lnSpc>
              <a:spcBef>
                <a:spcPts val="1260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Existen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varios tipos 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dispositivos móviles, pero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los más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populares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son los teléfonos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móviles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y las</a:t>
            </a:r>
            <a:r>
              <a:rPr sz="2200" spc="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tabletas</a:t>
            </a:r>
            <a:endParaRPr sz="2200">
              <a:latin typeface="Corbel"/>
              <a:cs typeface="Corbel"/>
            </a:endParaRPr>
          </a:p>
          <a:p>
            <a:pPr marL="573405" marR="5080" lvl="1" indent="-255904" algn="just">
              <a:lnSpc>
                <a:spcPts val="211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5740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Debido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 sus características (pequeña pantalla y control táctil) es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recomendable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que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exista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una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versión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adaptada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de la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aplicación 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200">
              <a:latin typeface="Corbel"/>
              <a:cs typeface="Corbel"/>
            </a:endParaRPr>
          </a:p>
          <a:p>
            <a:pPr marL="866140" lvl="2" indent="-247015">
              <a:lnSpc>
                <a:spcPct val="100000"/>
              </a:lnSpc>
              <a:spcBef>
                <a:spcPts val="740"/>
              </a:spcBef>
              <a:buSzPct val="60000"/>
              <a:buFont typeface="Wingdings"/>
              <a:buChar char=""/>
              <a:tabLst>
                <a:tab pos="866775" algn="l"/>
              </a:tabLst>
            </a:pPr>
            <a:r>
              <a:rPr sz="2000" i="1" spc="-5" dirty="0">
                <a:solidFill>
                  <a:srgbClr val="4B4B4B"/>
                </a:solidFill>
                <a:latin typeface="Corbel"/>
                <a:cs typeface="Corbel"/>
              </a:rPr>
              <a:t>Responsive </a:t>
            </a:r>
            <a:r>
              <a:rPr sz="2000" i="1" dirty="0">
                <a:solidFill>
                  <a:srgbClr val="4B4B4B"/>
                </a:solidFill>
                <a:latin typeface="Corbel"/>
                <a:cs typeface="Corbel"/>
              </a:rPr>
              <a:t>web design 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(diseño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adaptable)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660903" y="3906011"/>
            <a:ext cx="3874006" cy="2782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5976" y="4101084"/>
            <a:ext cx="3285743" cy="2194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50</a:t>
            </a:fld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83565"/>
            <a:ext cx="72326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4. </a:t>
            </a:r>
            <a:r>
              <a:rPr sz="3200" spc="-5" dirty="0">
                <a:solidFill>
                  <a:srgbClr val="FFFFFF"/>
                </a:solidFill>
              </a:rPr>
              <a:t>Aplicaciones </a:t>
            </a:r>
            <a:r>
              <a:rPr sz="3200" dirty="0">
                <a:solidFill>
                  <a:srgbClr val="FFFFFF"/>
                </a:solidFill>
              </a:rPr>
              <a:t>web en </a:t>
            </a:r>
            <a:r>
              <a:rPr sz="3200" spc="-5" dirty="0">
                <a:solidFill>
                  <a:srgbClr val="FFFFFF"/>
                </a:solidFill>
              </a:rPr>
              <a:t>dispositivos</a:t>
            </a:r>
            <a:r>
              <a:rPr sz="3200" spc="-17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móviles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19996" y="1489177"/>
            <a:ext cx="7407909" cy="260667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Aplicaciones</a:t>
            </a:r>
            <a:r>
              <a:rPr sz="2900" spc="-2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móviles</a:t>
            </a:r>
            <a:endParaRPr sz="2900">
              <a:latin typeface="Corbel"/>
              <a:cs typeface="Corbel"/>
            </a:endParaRPr>
          </a:p>
          <a:p>
            <a:pPr marL="332740" marR="5080" indent="-256540">
              <a:lnSpc>
                <a:spcPts val="2400"/>
              </a:lnSpc>
              <a:spcBef>
                <a:spcPts val="126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Las aplicaciones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nativas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de las plataformas móviles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se 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implementan con diferentes</a:t>
            </a:r>
            <a:r>
              <a:rPr sz="2500" spc="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tecnologías:</a:t>
            </a:r>
            <a:endParaRPr sz="25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00"/>
              </a:spcBef>
              <a:buSzPct val="59090"/>
              <a:buFont typeface="Wingdings"/>
              <a:buChar char=""/>
              <a:tabLst>
                <a:tab pos="625475" algn="l"/>
              </a:tabLst>
            </a:pP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Android: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Java con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librería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móvil 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(no</a:t>
            </a:r>
            <a:r>
              <a:rPr sz="2200" spc="8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estándar)</a:t>
            </a:r>
            <a:endParaRPr sz="2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665"/>
              </a:spcBef>
              <a:buSzPct val="59090"/>
              <a:buFont typeface="Wingdings"/>
              <a:buChar char=""/>
              <a:tabLst>
                <a:tab pos="625475" algn="l"/>
              </a:tabLst>
            </a:pP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iOS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(iPhone y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iPad)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:</a:t>
            </a:r>
            <a:r>
              <a:rPr sz="2200" b="1" spc="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ObjectiveC</a:t>
            </a:r>
            <a:endParaRPr sz="2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665"/>
              </a:spcBef>
              <a:buSzPct val="59090"/>
              <a:buFont typeface="Wingdings"/>
              <a:buChar char=""/>
              <a:tabLst>
                <a:tab pos="625475" algn="l"/>
              </a:tabLst>
            </a:pP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Windows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Phone: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C# o</a:t>
            </a:r>
            <a:r>
              <a:rPr sz="2200" spc="-1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VisualBasic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07107" y="4241291"/>
            <a:ext cx="4812791" cy="1883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2179" y="4436364"/>
            <a:ext cx="4224527" cy="1302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51</a:t>
            </a:fld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83565"/>
            <a:ext cx="7232650" cy="1403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4.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Aplicaciones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web en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dispositivos</a:t>
            </a:r>
            <a:r>
              <a:rPr sz="3200" spc="-17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móviles</a:t>
            </a:r>
            <a:endParaRPr sz="32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Times New Roman"/>
              <a:cs typeface="Times New Roman"/>
            </a:endParaRPr>
          </a:p>
          <a:p>
            <a:pPr marL="253365">
              <a:lnSpc>
                <a:spcPct val="100000"/>
              </a:lnSpc>
            </a:pP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Aplicaciones</a:t>
            </a:r>
            <a:r>
              <a:rPr sz="2400" spc="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65A535"/>
                </a:solidFill>
                <a:latin typeface="Corbel"/>
                <a:cs typeface="Corbel"/>
              </a:rPr>
              <a:t>móviles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52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004" y="2117088"/>
            <a:ext cx="7912100" cy="327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5904">
              <a:lnSpc>
                <a:spcPct val="100000"/>
              </a:lnSpc>
              <a:spcBef>
                <a:spcPts val="100"/>
              </a:spcBef>
              <a:buClr>
                <a:srgbClr val="65A535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Las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tecnologías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lado cliente (HTML, CSS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JavaScript) permiten el  diseño de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interfaces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de usuario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atractivos, adaptables, interactivos,</a:t>
            </a:r>
            <a:r>
              <a:rPr sz="20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etc.</a:t>
            </a:r>
            <a:endParaRPr sz="2000">
              <a:latin typeface="Corbel"/>
              <a:cs typeface="Corbel"/>
            </a:endParaRPr>
          </a:p>
          <a:p>
            <a:pPr marL="268605" marR="5080" indent="-255904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Estas tecnologías también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se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pueden usar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para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implementar aplicaciones  en los dispositivos</a:t>
            </a:r>
            <a:r>
              <a:rPr sz="2000" spc="-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móviles</a:t>
            </a:r>
            <a:endParaRPr sz="2000">
              <a:latin typeface="Corbel"/>
              <a:cs typeface="Corbel"/>
            </a:endParaRPr>
          </a:p>
          <a:p>
            <a:pPr marL="561340" lvl="1" indent="-247015">
              <a:lnSpc>
                <a:spcPts val="2120"/>
              </a:lnSpc>
              <a:spcBef>
                <a:spcPts val="819"/>
              </a:spcBef>
              <a:buSzPct val="58333"/>
              <a:buFont typeface="Wingdings"/>
              <a:buChar char=""/>
              <a:tabLst>
                <a:tab pos="561340" algn="l"/>
              </a:tabLst>
            </a:pPr>
            <a:r>
              <a:rPr sz="1800" spc="-15" dirty="0">
                <a:solidFill>
                  <a:srgbClr val="4B4B4B"/>
                </a:solidFill>
                <a:latin typeface="Corbel"/>
                <a:cs typeface="Corbel"/>
              </a:rPr>
              <a:t>Ventajas:</a:t>
            </a:r>
            <a:endParaRPr sz="1800">
              <a:latin typeface="Corbel"/>
              <a:cs typeface="Corbel"/>
            </a:endParaRPr>
          </a:p>
          <a:p>
            <a:pPr marL="826135" marR="587375" lvl="2" indent="-219075">
              <a:lnSpc>
                <a:spcPct val="80000"/>
              </a:lnSpc>
              <a:spcBef>
                <a:spcPts val="340"/>
              </a:spcBef>
              <a:buClr>
                <a:srgbClr val="4B4B4B"/>
              </a:buClr>
              <a:buFont typeface="Wingdings 2"/>
              <a:buChar char=""/>
              <a:tabLst>
                <a:tab pos="826135" algn="l"/>
                <a:tab pos="826769" algn="l"/>
              </a:tabLst>
            </a:pPr>
            <a:r>
              <a:rPr sz="1600" spc="-15" dirty="0">
                <a:solidFill>
                  <a:srgbClr val="65A535"/>
                </a:solidFill>
                <a:latin typeface="Corbel"/>
                <a:cs typeface="Corbel"/>
              </a:rPr>
              <a:t>Reduce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el esfuerzo de desarrollo porque una misma app funciona en todos los  dispositivos</a:t>
            </a:r>
            <a:endParaRPr sz="1600">
              <a:latin typeface="Corbel"/>
              <a:cs typeface="Corbel"/>
            </a:endParaRPr>
          </a:p>
          <a:p>
            <a:pPr marL="826135" lvl="2" indent="-219075">
              <a:lnSpc>
                <a:spcPts val="1835"/>
              </a:lnSpc>
              <a:buClr>
                <a:srgbClr val="4B4B4B"/>
              </a:buClr>
              <a:buFont typeface="Wingdings 2"/>
              <a:buChar char=""/>
              <a:tabLst>
                <a:tab pos="826135" algn="l"/>
                <a:tab pos="826769" algn="l"/>
              </a:tabLst>
            </a:pP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Es una tecnología familiar a muchos desarrolladores y existen muchas</a:t>
            </a:r>
            <a:r>
              <a:rPr sz="1600" spc="30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600" spc="-10" dirty="0">
                <a:solidFill>
                  <a:srgbClr val="65A535"/>
                </a:solidFill>
                <a:latin typeface="Corbel"/>
                <a:cs typeface="Corbel"/>
              </a:rPr>
              <a:t>herramientas</a:t>
            </a:r>
            <a:endParaRPr sz="1600">
              <a:latin typeface="Corbel"/>
              <a:cs typeface="Corbel"/>
            </a:endParaRPr>
          </a:p>
          <a:p>
            <a:pPr marL="561340" lvl="1" indent="-247015">
              <a:lnSpc>
                <a:spcPts val="2120"/>
              </a:lnSpc>
              <a:spcBef>
                <a:spcPts val="760"/>
              </a:spcBef>
              <a:buSzPct val="58333"/>
              <a:buFont typeface="Wingdings"/>
              <a:buChar char=""/>
              <a:tabLst>
                <a:tab pos="561340" algn="l"/>
              </a:tabLst>
            </a:pP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Inconvenientes:</a:t>
            </a:r>
            <a:endParaRPr sz="1800">
              <a:latin typeface="Corbel"/>
              <a:cs typeface="Corbel"/>
            </a:endParaRPr>
          </a:p>
          <a:p>
            <a:pPr marL="826135" lvl="2" indent="-219075">
              <a:lnSpc>
                <a:spcPts val="1839"/>
              </a:lnSpc>
              <a:buClr>
                <a:srgbClr val="4B4B4B"/>
              </a:buClr>
              <a:buFont typeface="Wingdings 2"/>
              <a:buChar char=""/>
              <a:tabLst>
                <a:tab pos="826135" algn="l"/>
                <a:tab pos="826769" algn="l"/>
              </a:tabLst>
            </a:pP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Es posible que no se integren a la </a:t>
            </a:r>
            <a:r>
              <a:rPr sz="1600" spc="-10" dirty="0">
                <a:solidFill>
                  <a:srgbClr val="65A535"/>
                </a:solidFill>
                <a:latin typeface="Corbel"/>
                <a:cs typeface="Corbel"/>
              </a:rPr>
              <a:t>perfección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con la</a:t>
            </a:r>
            <a:r>
              <a:rPr sz="1600" spc="23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plataforma</a:t>
            </a:r>
            <a:endParaRPr sz="1600">
              <a:latin typeface="Corbel"/>
              <a:cs typeface="Corbel"/>
            </a:endParaRPr>
          </a:p>
          <a:p>
            <a:pPr marL="826135" lvl="2" indent="-219075">
              <a:lnSpc>
                <a:spcPts val="1880"/>
              </a:lnSpc>
              <a:buClr>
                <a:srgbClr val="4B4B4B"/>
              </a:buClr>
              <a:buFont typeface="Wingdings 2"/>
              <a:buChar char=""/>
              <a:tabLst>
                <a:tab pos="826135" algn="l"/>
                <a:tab pos="826769" algn="l"/>
              </a:tabLst>
            </a:pP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No suelen </a:t>
            </a:r>
            <a:r>
              <a:rPr sz="1600" spc="-10" dirty="0">
                <a:solidFill>
                  <a:srgbClr val="65A535"/>
                </a:solidFill>
                <a:latin typeface="Corbel"/>
                <a:cs typeface="Corbel"/>
              </a:rPr>
              <a:t>tener acceso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a las últimas</a:t>
            </a:r>
            <a:r>
              <a:rPr sz="1600" spc="15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600" spc="-10" dirty="0">
                <a:solidFill>
                  <a:srgbClr val="65A535"/>
                </a:solidFill>
                <a:latin typeface="Corbel"/>
                <a:cs typeface="Corbel"/>
              </a:rPr>
              <a:t>innovaciones</a:t>
            </a:r>
            <a:endParaRPr sz="16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784" y="1437995"/>
            <a:ext cx="7308215" cy="46462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15"/>
              </a:spcBef>
              <a:buClr>
                <a:srgbClr val="6F6F6F"/>
              </a:buClr>
              <a:buFont typeface="Corbel"/>
              <a:buAutoNum type="arabicPeriod"/>
              <a:tabLst>
                <a:tab pos="469265" algn="l"/>
                <a:tab pos="469900" algn="l"/>
              </a:tabLst>
            </a:pPr>
            <a:r>
              <a:rPr sz="3200" spc="-10" dirty="0">
                <a:solidFill>
                  <a:srgbClr val="919191"/>
                </a:solidFill>
                <a:latin typeface="Corbel"/>
                <a:cs typeface="Corbel"/>
              </a:rPr>
              <a:t>Introducción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Evolución histórica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de la</a:t>
            </a:r>
            <a:r>
              <a:rPr sz="3200" spc="-215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spc="-45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Navegadores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y </a:t>
            </a: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servidores</a:t>
            </a:r>
            <a:r>
              <a:rPr sz="3200" spc="-35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Aplicaciones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web en </a:t>
            </a: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dispositivos</a:t>
            </a:r>
            <a:r>
              <a:rPr sz="3200" spc="-3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móviles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Servicios</a:t>
            </a:r>
            <a:r>
              <a:rPr sz="32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880"/>
              </a:spcBef>
              <a:buSzPct val="58928"/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solidFill>
                  <a:srgbClr val="4B4B4B"/>
                </a:solidFill>
                <a:latin typeface="Corbel"/>
                <a:cs typeface="Corbel"/>
              </a:rPr>
              <a:t>Servicios web basados en</a:t>
            </a:r>
            <a:r>
              <a:rPr sz="2800" spc="-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800" spc="-15" dirty="0">
                <a:solidFill>
                  <a:srgbClr val="4B4B4B"/>
                </a:solidFill>
                <a:latin typeface="Corbel"/>
                <a:cs typeface="Corbel"/>
              </a:rPr>
              <a:t>SOAP</a:t>
            </a:r>
            <a:endParaRPr sz="28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865"/>
              </a:spcBef>
              <a:buSzPct val="58928"/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solidFill>
                  <a:srgbClr val="4B4B4B"/>
                </a:solidFill>
                <a:latin typeface="Corbel"/>
                <a:cs typeface="Corbel"/>
              </a:rPr>
              <a:t>Servicios web tipo</a:t>
            </a:r>
            <a:r>
              <a:rPr sz="28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800" spc="-5" dirty="0">
                <a:solidFill>
                  <a:srgbClr val="4B4B4B"/>
                </a:solidFill>
                <a:latin typeface="Corbel"/>
                <a:cs typeface="Corbel"/>
              </a:rPr>
              <a:t>REST</a:t>
            </a:r>
            <a:endParaRPr sz="28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00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Computación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en la</a:t>
            </a:r>
            <a:r>
              <a:rPr sz="3200" spc="-5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nube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53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765" y="172085"/>
            <a:ext cx="6988175" cy="93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">
              <a:lnSpc>
                <a:spcPts val="3345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  <a:p>
            <a:pPr marL="12700">
              <a:lnSpc>
                <a:spcPts val="3825"/>
              </a:lnSpc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Índice 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83565"/>
            <a:ext cx="26879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5. Servicios</a:t>
            </a:r>
            <a:r>
              <a:rPr sz="3200" spc="-1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54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004" y="1544064"/>
            <a:ext cx="7893050" cy="44297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67970" marR="71755" indent="-255270">
              <a:lnSpc>
                <a:spcPct val="80000"/>
              </a:lnSpc>
              <a:spcBef>
                <a:spcPts val="585"/>
              </a:spcBef>
              <a:buClr>
                <a:srgbClr val="65A535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Un </a:t>
            </a:r>
            <a:r>
              <a:rPr sz="2000" b="1" dirty="0">
                <a:solidFill>
                  <a:srgbClr val="4B4B4B"/>
                </a:solidFill>
                <a:latin typeface="Corbel"/>
                <a:cs typeface="Corbel"/>
              </a:rPr>
              <a:t>servicio </a:t>
            </a:r>
            <a:r>
              <a:rPr sz="2000" b="1" spc="-5" dirty="0">
                <a:solidFill>
                  <a:srgbClr val="4B4B4B"/>
                </a:solidFill>
                <a:latin typeface="Corbel"/>
                <a:cs typeface="Corbel"/>
              </a:rPr>
              <a:t>distribuido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consiste en varios procesos que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se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ejecutan en  diferentes equipos terminales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que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se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comunican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través de una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red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de  datos (típicamente</a:t>
            </a:r>
            <a:r>
              <a:rPr sz="2000" spc="-2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Internet)</a:t>
            </a:r>
            <a:endParaRPr sz="2000">
              <a:latin typeface="Corbel"/>
              <a:cs typeface="Corbel"/>
            </a:endParaRPr>
          </a:p>
          <a:p>
            <a:pPr marL="268605" marR="628650" indent="-255904">
              <a:lnSpc>
                <a:spcPct val="8000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Hay diferentes métodos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para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comunicar procesos de en un sistema  distribuido:</a:t>
            </a:r>
            <a:endParaRPr sz="2000">
              <a:latin typeface="Corbel"/>
              <a:cs typeface="Corbel"/>
            </a:endParaRPr>
          </a:p>
          <a:p>
            <a:pPr marL="561340" lvl="1" indent="-247015">
              <a:lnSpc>
                <a:spcPts val="2120"/>
              </a:lnSpc>
              <a:spcBef>
                <a:spcPts val="775"/>
              </a:spcBef>
              <a:buSzPct val="58333"/>
              <a:buFont typeface="Wingdings"/>
              <a:buChar char=""/>
              <a:tabLst>
                <a:tab pos="561340" algn="l"/>
              </a:tabLst>
            </a:pPr>
            <a:r>
              <a:rPr sz="1800" b="1" spc="-5" dirty="0">
                <a:solidFill>
                  <a:srgbClr val="4B4B4B"/>
                </a:solidFill>
                <a:latin typeface="Corbel"/>
                <a:cs typeface="Corbel"/>
              </a:rPr>
              <a:t>Protocolo </a:t>
            </a:r>
            <a:r>
              <a:rPr sz="1800" b="1" spc="-10" dirty="0">
                <a:solidFill>
                  <a:srgbClr val="4B4B4B"/>
                </a:solidFill>
                <a:latin typeface="Corbel"/>
                <a:cs typeface="Corbel"/>
              </a:rPr>
              <a:t>propio: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Usar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un </a:t>
            </a:r>
            <a:r>
              <a:rPr sz="1800" spc="-10" dirty="0">
                <a:solidFill>
                  <a:srgbClr val="4B4B4B"/>
                </a:solidFill>
                <a:latin typeface="Corbel"/>
                <a:cs typeface="Corbel"/>
              </a:rPr>
              <a:t>socket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directamente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bajo</a:t>
            </a:r>
            <a:r>
              <a:rPr sz="18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nivel</a:t>
            </a:r>
            <a:endParaRPr sz="1800">
              <a:latin typeface="Corbel"/>
              <a:cs typeface="Corbel"/>
            </a:endParaRPr>
          </a:p>
          <a:p>
            <a:pPr marL="826135" lvl="2" indent="-219075">
              <a:lnSpc>
                <a:spcPts val="1880"/>
              </a:lnSpc>
              <a:buClr>
                <a:srgbClr val="4B4B4B"/>
              </a:buClr>
              <a:buFont typeface="Wingdings 2"/>
              <a:buChar char=""/>
              <a:tabLst>
                <a:tab pos="826135" algn="l"/>
                <a:tab pos="826769" algn="l"/>
              </a:tabLst>
            </a:pPr>
            <a:r>
              <a:rPr sz="1600" spc="-15" dirty="0">
                <a:solidFill>
                  <a:srgbClr val="65A535"/>
                </a:solidFill>
                <a:latin typeface="Corbel"/>
                <a:cs typeface="Corbel"/>
              </a:rPr>
              <a:t>Socket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= </a:t>
            </a:r>
            <a:r>
              <a:rPr sz="1600" spc="-10" dirty="0">
                <a:solidFill>
                  <a:srgbClr val="65A535"/>
                </a:solidFill>
                <a:latin typeface="Corbel"/>
                <a:cs typeface="Corbel"/>
              </a:rPr>
              <a:t>mecanismo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que permite comunicar dos procesos en </a:t>
            </a:r>
            <a:r>
              <a:rPr sz="1600" spc="-10" dirty="0">
                <a:solidFill>
                  <a:srgbClr val="65A535"/>
                </a:solidFill>
                <a:latin typeface="Corbel"/>
                <a:cs typeface="Corbel"/>
              </a:rPr>
              <a:t>diferentes</a:t>
            </a:r>
            <a:r>
              <a:rPr sz="1600" spc="1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1600" spc="-5" dirty="0">
                <a:solidFill>
                  <a:srgbClr val="65A535"/>
                </a:solidFill>
                <a:latin typeface="Corbel"/>
                <a:cs typeface="Corbel"/>
              </a:rPr>
              <a:t>hosts</a:t>
            </a:r>
            <a:endParaRPr sz="1600">
              <a:latin typeface="Corbel"/>
              <a:cs typeface="Corbel"/>
            </a:endParaRPr>
          </a:p>
          <a:p>
            <a:pPr marL="561340" marR="255904" lvl="1" indent="-247015">
              <a:lnSpc>
                <a:spcPct val="80000"/>
              </a:lnSpc>
              <a:spcBef>
                <a:spcPts val="1190"/>
              </a:spcBef>
              <a:buSzPct val="58333"/>
              <a:buFont typeface="Wingdings"/>
              <a:buChar char=""/>
              <a:tabLst>
                <a:tab pos="561340" algn="l"/>
              </a:tabLst>
            </a:pPr>
            <a:r>
              <a:rPr sz="1800" b="1" spc="-5" dirty="0">
                <a:solidFill>
                  <a:srgbClr val="4B4B4B"/>
                </a:solidFill>
                <a:latin typeface="Corbel"/>
                <a:cs typeface="Corbel"/>
              </a:rPr>
              <a:t>RPC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1800" i="1" spc="-5" dirty="0">
                <a:solidFill>
                  <a:srgbClr val="4B4B4B"/>
                </a:solidFill>
                <a:latin typeface="Corbel"/>
                <a:cs typeface="Corbel"/>
              </a:rPr>
              <a:t>Remote Procedure Call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): Llamada de procedimiento remota, integrada  con lenguajes imperativos de alto</a:t>
            </a:r>
            <a:r>
              <a:rPr sz="18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nivel</a:t>
            </a:r>
            <a:endParaRPr sz="1800">
              <a:latin typeface="Corbel"/>
              <a:cs typeface="Corbel"/>
            </a:endParaRPr>
          </a:p>
          <a:p>
            <a:pPr marL="561340" marR="5080" lvl="1" indent="-247015">
              <a:lnSpc>
                <a:spcPct val="80000"/>
              </a:lnSpc>
              <a:spcBef>
                <a:spcPts val="1195"/>
              </a:spcBef>
              <a:buSzPct val="58333"/>
              <a:buFont typeface="Wingdings"/>
              <a:buChar char=""/>
              <a:tabLst>
                <a:tab pos="561340" algn="l"/>
              </a:tabLst>
            </a:pPr>
            <a:r>
              <a:rPr sz="1800" b="1" spc="-5" dirty="0">
                <a:solidFill>
                  <a:srgbClr val="4B4B4B"/>
                </a:solidFill>
                <a:latin typeface="Corbel"/>
                <a:cs typeface="Corbel"/>
              </a:rPr>
              <a:t>RMI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1800" i="1" spc="-5" dirty="0">
                <a:solidFill>
                  <a:srgbClr val="4B4B4B"/>
                </a:solidFill>
                <a:latin typeface="Corbel"/>
                <a:cs typeface="Corbel"/>
              </a:rPr>
              <a:t>Remote Method Invocation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): Invocación de métodos remota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lenguajes  orientados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a</a:t>
            </a:r>
            <a:r>
              <a:rPr sz="18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objetos</a:t>
            </a:r>
            <a:endParaRPr sz="1800">
              <a:latin typeface="Corbel"/>
              <a:cs typeface="Corbel"/>
            </a:endParaRPr>
          </a:p>
          <a:p>
            <a:pPr marL="561340" marR="716915" lvl="1" indent="-247015">
              <a:lnSpc>
                <a:spcPts val="1730"/>
              </a:lnSpc>
              <a:spcBef>
                <a:spcPts val="1180"/>
              </a:spcBef>
              <a:buSzPct val="58333"/>
              <a:buFont typeface="Wingdings"/>
              <a:buChar char=""/>
              <a:tabLst>
                <a:tab pos="561340" algn="l"/>
              </a:tabLst>
            </a:pPr>
            <a:r>
              <a:rPr sz="1800" b="1" spc="-5" dirty="0">
                <a:solidFill>
                  <a:srgbClr val="4B4B4B"/>
                </a:solidFill>
                <a:latin typeface="Corbel"/>
                <a:cs typeface="Corbel"/>
              </a:rPr>
              <a:t>CORBA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1800" i="1" spc="-5" dirty="0">
                <a:solidFill>
                  <a:srgbClr val="4B4B4B"/>
                </a:solidFill>
                <a:latin typeface="Corbel"/>
                <a:cs typeface="Corbel"/>
              </a:rPr>
              <a:t>Common Object Request Broker Architecture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): Estándar para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el 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desarrollo de aplicaciones distribuidas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entornos</a:t>
            </a:r>
            <a:r>
              <a:rPr sz="18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heterogéneos</a:t>
            </a:r>
            <a:endParaRPr sz="1800">
              <a:latin typeface="Corbel"/>
              <a:cs typeface="Corbel"/>
            </a:endParaRPr>
          </a:p>
          <a:p>
            <a:pPr marL="561340" marR="529590" lvl="1" indent="-247015">
              <a:lnSpc>
                <a:spcPct val="80000"/>
              </a:lnSpc>
              <a:spcBef>
                <a:spcPts val="1210"/>
              </a:spcBef>
              <a:buSzPct val="58333"/>
              <a:buFont typeface="Wingdings"/>
              <a:buChar char=""/>
              <a:tabLst>
                <a:tab pos="561340" algn="l"/>
              </a:tabLst>
            </a:pPr>
            <a:r>
              <a:rPr sz="1800" b="1" spc="-5" dirty="0">
                <a:solidFill>
                  <a:srgbClr val="4B4B4B"/>
                </a:solidFill>
                <a:latin typeface="Corbel"/>
                <a:cs typeface="Corbel"/>
              </a:rPr>
              <a:t>Servicios web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: Mecanismo para crear servicios distribuidos </a:t>
            </a:r>
            <a:r>
              <a:rPr sz="1800" spc="-10" dirty="0">
                <a:solidFill>
                  <a:srgbClr val="4B4B4B"/>
                </a:solidFill>
                <a:latin typeface="Corbel"/>
                <a:cs typeface="Corbel"/>
              </a:rPr>
              <a:t>accedido </a:t>
            </a:r>
            <a:r>
              <a:rPr sz="1800" dirty="0">
                <a:solidFill>
                  <a:srgbClr val="4B4B4B"/>
                </a:solidFill>
                <a:latin typeface="Corbel"/>
                <a:cs typeface="Corbel"/>
              </a:rPr>
              <a:t>por  </a:t>
            </a:r>
            <a:r>
              <a:rPr sz="1800" spc="-5" dirty="0">
                <a:solidFill>
                  <a:srgbClr val="4B4B4B"/>
                </a:solidFill>
                <a:latin typeface="Corbel"/>
                <a:cs typeface="Corbel"/>
              </a:rPr>
              <a:t>HTTP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83565"/>
            <a:ext cx="8183880" cy="546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indent="-37465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5"/>
              <a:tabLst>
                <a:tab pos="387985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Servicios</a:t>
            </a:r>
            <a:r>
              <a:rPr sz="32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Corbel"/>
              <a:buAutoNum type="arabicPeriod" startAt="5"/>
            </a:pPr>
            <a:endParaRPr sz="3600">
              <a:latin typeface="Times New Roman"/>
              <a:cs typeface="Times New Roman"/>
            </a:endParaRPr>
          </a:p>
          <a:p>
            <a:pPr marL="573405" marR="5080" lvl="1" indent="-255904" algn="just">
              <a:lnSpc>
                <a:spcPts val="2400"/>
              </a:lnSpc>
              <a:spcBef>
                <a:spcPts val="5"/>
              </a:spcBef>
              <a:buClr>
                <a:srgbClr val="65A535"/>
              </a:buClr>
              <a:buFont typeface="Georgia"/>
              <a:buChar char="•"/>
              <a:tabLst>
                <a:tab pos="574040" algn="l"/>
              </a:tabLst>
            </a:pPr>
            <a:r>
              <a:rPr sz="2500" spc="-20" dirty="0">
                <a:solidFill>
                  <a:srgbClr val="4B4B4B"/>
                </a:solidFill>
                <a:latin typeface="Corbel"/>
                <a:cs typeface="Corbel"/>
              </a:rPr>
              <a:t>Podemos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ver un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servicio web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como una aplicación web en  la que hay un cliente que hace peticiones y un servidor que  las atiende</a:t>
            </a:r>
            <a:endParaRPr sz="2500">
              <a:latin typeface="Corbel"/>
              <a:cs typeface="Corbel"/>
            </a:endParaRPr>
          </a:p>
          <a:p>
            <a:pPr marL="573405" marR="452120" lvl="1" indent="-255904">
              <a:lnSpc>
                <a:spcPts val="24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Se utiliza el protocolo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HTTP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para la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interacción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entre el  cliente y el</a:t>
            </a:r>
            <a:r>
              <a:rPr sz="250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servidor</a:t>
            </a:r>
            <a:endParaRPr sz="2500">
              <a:latin typeface="Corbel"/>
              <a:cs typeface="Corbel"/>
            </a:endParaRPr>
          </a:p>
          <a:p>
            <a:pPr marL="573405" marR="406400" lvl="1" indent="-255904" algn="just">
              <a:lnSpc>
                <a:spcPts val="24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5740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Cuando se hace una petición, no se espera obtener una  página web en formato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HTML,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 vez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eso, se espera  obtener datos estructurados </a:t>
            </a:r>
            <a:r>
              <a:rPr sz="2500" spc="-25" dirty="0">
                <a:solidFill>
                  <a:srgbClr val="4B4B4B"/>
                </a:solidFill>
                <a:latin typeface="Corbel"/>
                <a:cs typeface="Corbel"/>
              </a:rPr>
              <a:t>(en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formato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XML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o </a:t>
            </a:r>
            <a:r>
              <a:rPr sz="2500" b="1" spc="-10" dirty="0">
                <a:solidFill>
                  <a:srgbClr val="4B4B4B"/>
                </a:solidFill>
                <a:latin typeface="Corbel"/>
                <a:cs typeface="Corbel"/>
              </a:rPr>
              <a:t>JSON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) 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para que sea procesada por el</a:t>
            </a:r>
            <a:r>
              <a:rPr sz="2500" spc="7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cliente</a:t>
            </a:r>
            <a:endParaRPr sz="2500">
              <a:latin typeface="Corbel"/>
              <a:cs typeface="Corbel"/>
            </a:endParaRPr>
          </a:p>
          <a:p>
            <a:pPr marL="573405" marR="322580" lvl="1" indent="-255904">
              <a:lnSpc>
                <a:spcPts val="24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Una de las mayores ventajas de los servicios web es la 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transparencia del lenguaje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, tanto el cliente como el  servidor pueden estar escritos en cualquier lenguaje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programación </a:t>
            </a:r>
            <a:r>
              <a:rPr sz="2500" spc="-15" dirty="0">
                <a:solidFill>
                  <a:srgbClr val="4B4B4B"/>
                </a:solidFill>
                <a:latin typeface="Corbel"/>
                <a:cs typeface="Corbel"/>
              </a:rPr>
              <a:t>(no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tienen que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utilizar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mismo</a:t>
            </a:r>
            <a:r>
              <a:rPr sz="2500" spc="1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lenguaje)</a:t>
            </a:r>
            <a:endParaRPr sz="25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55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83565"/>
            <a:ext cx="8230234" cy="528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indent="-37465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5"/>
              <a:tabLst>
                <a:tab pos="387985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Servicios</a:t>
            </a:r>
            <a:r>
              <a:rPr sz="32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Corbel"/>
              <a:buAutoNum type="arabicPeriod" startAt="5"/>
            </a:pPr>
            <a:endParaRPr sz="3500">
              <a:latin typeface="Times New Roman"/>
              <a:cs typeface="Times New Roman"/>
            </a:endParaRPr>
          </a:p>
          <a:p>
            <a:pPr marL="573405" lvl="1" indent="-255904">
              <a:lnSpc>
                <a:spcPct val="100000"/>
              </a:lnSpc>
              <a:spcBef>
                <a:spcPts val="5"/>
              </a:spcBef>
              <a:buClr>
                <a:srgbClr val="65A535"/>
              </a:buClr>
              <a:buFont typeface="Georgia"/>
              <a:buChar char="•"/>
              <a:tabLst>
                <a:tab pos="574040" algn="l"/>
              </a:tabLst>
            </a:pP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Existen dos grandes </a:t>
            </a: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familias de servicios</a:t>
            </a:r>
            <a:r>
              <a:rPr sz="3200" spc="-9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web:</a:t>
            </a:r>
            <a:endParaRPr sz="3200">
              <a:latin typeface="Corbel"/>
              <a:cs typeface="Corbel"/>
            </a:endParaRPr>
          </a:p>
          <a:p>
            <a:pPr marL="866140" lvl="2" indent="-247015">
              <a:lnSpc>
                <a:spcPct val="100000"/>
              </a:lnSpc>
              <a:spcBef>
                <a:spcPts val="1215"/>
              </a:spcBef>
              <a:buSzPct val="58928"/>
              <a:buFont typeface="Wingdings"/>
              <a:buChar char=""/>
              <a:tabLst>
                <a:tab pos="866775" algn="l"/>
              </a:tabLst>
            </a:pPr>
            <a:r>
              <a:rPr sz="2800" spc="-10" dirty="0">
                <a:solidFill>
                  <a:srgbClr val="4B4B4B"/>
                </a:solidFill>
                <a:latin typeface="Corbel"/>
                <a:cs typeface="Corbel"/>
              </a:rPr>
              <a:t>Basados </a:t>
            </a:r>
            <a:r>
              <a:rPr sz="2800" spc="-5" dirty="0">
                <a:solidFill>
                  <a:srgbClr val="4B4B4B"/>
                </a:solidFill>
                <a:latin typeface="Corbel"/>
                <a:cs typeface="Corbel"/>
              </a:rPr>
              <a:t>en</a:t>
            </a:r>
            <a:r>
              <a:rPr sz="2800" spc="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800" b="1" spc="-15" dirty="0">
                <a:solidFill>
                  <a:srgbClr val="4B4B4B"/>
                </a:solidFill>
                <a:latin typeface="Corbel"/>
                <a:cs typeface="Corbel"/>
              </a:rPr>
              <a:t>SOAP</a:t>
            </a:r>
            <a:endParaRPr sz="2800">
              <a:latin typeface="Corbel"/>
              <a:cs typeface="Corbel"/>
            </a:endParaRPr>
          </a:p>
          <a:p>
            <a:pPr marL="1131570" lvl="3" indent="-219710">
              <a:lnSpc>
                <a:spcPct val="100000"/>
              </a:lnSpc>
              <a:spcBef>
                <a:spcPts val="315"/>
              </a:spcBef>
              <a:buClr>
                <a:srgbClr val="4B4B4B"/>
              </a:buClr>
              <a:buFont typeface="Wingdings 2"/>
              <a:buChar char=""/>
              <a:tabLst>
                <a:tab pos="1132205" algn="l"/>
              </a:tabLst>
            </a:pP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Basados </a:t>
            </a:r>
            <a:r>
              <a:rPr sz="2600" dirty="0">
                <a:solidFill>
                  <a:srgbClr val="65A535"/>
                </a:solidFill>
                <a:latin typeface="Corbel"/>
                <a:cs typeface="Corbel"/>
              </a:rPr>
              <a:t>en</a:t>
            </a:r>
            <a:r>
              <a:rPr sz="2600" spc="-11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600" dirty="0">
                <a:solidFill>
                  <a:srgbClr val="65A535"/>
                </a:solidFill>
                <a:latin typeface="Corbel"/>
                <a:cs typeface="Corbel"/>
              </a:rPr>
              <a:t>XML</a:t>
            </a:r>
            <a:endParaRPr sz="2600">
              <a:latin typeface="Corbel"/>
              <a:cs typeface="Corbel"/>
            </a:endParaRPr>
          </a:p>
          <a:p>
            <a:pPr marL="1131570" lvl="3" indent="-219710">
              <a:lnSpc>
                <a:spcPct val="100000"/>
              </a:lnSpc>
              <a:spcBef>
                <a:spcPts val="295"/>
              </a:spcBef>
              <a:buClr>
                <a:srgbClr val="4B4B4B"/>
              </a:buClr>
              <a:buFont typeface="Wingdings 2"/>
              <a:buChar char=""/>
              <a:tabLst>
                <a:tab pos="1132205" algn="l"/>
              </a:tabLst>
            </a:pP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Muy</a:t>
            </a:r>
            <a:r>
              <a:rPr sz="2600" spc="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formalizados</a:t>
            </a:r>
            <a:endParaRPr sz="2600">
              <a:latin typeface="Corbel"/>
              <a:cs typeface="Corbel"/>
            </a:endParaRPr>
          </a:p>
          <a:p>
            <a:pPr marL="1131570" lvl="3" indent="-219710">
              <a:lnSpc>
                <a:spcPct val="100000"/>
              </a:lnSpc>
              <a:spcBef>
                <a:spcPts val="295"/>
              </a:spcBef>
              <a:buClr>
                <a:srgbClr val="4B4B4B"/>
              </a:buClr>
              <a:buFont typeface="Wingdings 2"/>
              <a:buChar char=""/>
              <a:tabLst>
                <a:tab pos="1132205" algn="l"/>
              </a:tabLst>
            </a:pP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Más</a:t>
            </a:r>
            <a:r>
              <a:rPr sz="2600" spc="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pesados</a:t>
            </a:r>
            <a:endParaRPr sz="2600">
              <a:latin typeface="Corbel"/>
              <a:cs typeface="Corbel"/>
            </a:endParaRPr>
          </a:p>
          <a:p>
            <a:pPr marL="866140" lvl="2" indent="-247015">
              <a:lnSpc>
                <a:spcPct val="100000"/>
              </a:lnSpc>
              <a:spcBef>
                <a:spcPts val="1175"/>
              </a:spcBef>
              <a:buSzPct val="58928"/>
              <a:buFont typeface="Wingdings"/>
              <a:buChar char=""/>
              <a:tabLst>
                <a:tab pos="866775" algn="l"/>
              </a:tabLst>
            </a:pPr>
            <a:r>
              <a:rPr sz="2800" spc="-5" dirty="0">
                <a:solidFill>
                  <a:srgbClr val="4B4B4B"/>
                </a:solidFill>
                <a:latin typeface="Corbel"/>
                <a:cs typeface="Corbel"/>
              </a:rPr>
              <a:t>Tipo</a:t>
            </a:r>
            <a:r>
              <a:rPr sz="2800" spc="-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800" b="1" spc="-10" dirty="0">
                <a:solidFill>
                  <a:srgbClr val="4B4B4B"/>
                </a:solidFill>
                <a:latin typeface="Corbel"/>
                <a:cs typeface="Corbel"/>
              </a:rPr>
              <a:t>REST</a:t>
            </a:r>
            <a:endParaRPr sz="2800">
              <a:latin typeface="Corbel"/>
              <a:cs typeface="Corbel"/>
            </a:endParaRPr>
          </a:p>
          <a:p>
            <a:pPr marL="1131570" lvl="3" indent="-219710">
              <a:lnSpc>
                <a:spcPct val="100000"/>
              </a:lnSpc>
              <a:spcBef>
                <a:spcPts val="315"/>
              </a:spcBef>
              <a:buClr>
                <a:srgbClr val="4B4B4B"/>
              </a:buClr>
              <a:buFont typeface="Wingdings 2"/>
              <a:buChar char=""/>
              <a:tabLst>
                <a:tab pos="1132205" algn="l"/>
              </a:tabLst>
            </a:pP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Basados </a:t>
            </a:r>
            <a:r>
              <a:rPr sz="2600" dirty="0">
                <a:solidFill>
                  <a:srgbClr val="65A535"/>
                </a:solidFill>
                <a:latin typeface="Corbel"/>
                <a:cs typeface="Corbel"/>
              </a:rPr>
              <a:t>en XML y</a:t>
            </a:r>
            <a:r>
              <a:rPr sz="2600" spc="-17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600" dirty="0">
                <a:solidFill>
                  <a:srgbClr val="65A535"/>
                </a:solidFill>
                <a:latin typeface="Corbel"/>
                <a:cs typeface="Corbel"/>
              </a:rPr>
              <a:t>JSON</a:t>
            </a:r>
            <a:endParaRPr sz="2600">
              <a:latin typeface="Corbel"/>
              <a:cs typeface="Corbel"/>
            </a:endParaRPr>
          </a:p>
          <a:p>
            <a:pPr marL="1131570" lvl="3" indent="-219710">
              <a:lnSpc>
                <a:spcPct val="100000"/>
              </a:lnSpc>
              <a:spcBef>
                <a:spcPts val="295"/>
              </a:spcBef>
              <a:buClr>
                <a:srgbClr val="4B4B4B"/>
              </a:buClr>
              <a:buFont typeface="Wingdings 2"/>
              <a:buChar char=""/>
              <a:tabLst>
                <a:tab pos="1132205" algn="l"/>
              </a:tabLst>
            </a:pP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Menos</a:t>
            </a:r>
            <a:r>
              <a:rPr sz="2600" spc="-1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formalizados</a:t>
            </a:r>
            <a:endParaRPr sz="2600">
              <a:latin typeface="Corbel"/>
              <a:cs typeface="Corbel"/>
            </a:endParaRPr>
          </a:p>
          <a:p>
            <a:pPr marL="1131570" lvl="3" indent="-219710">
              <a:lnSpc>
                <a:spcPct val="100000"/>
              </a:lnSpc>
              <a:spcBef>
                <a:spcPts val="295"/>
              </a:spcBef>
              <a:buClr>
                <a:srgbClr val="4B4B4B"/>
              </a:buClr>
              <a:buFont typeface="Wingdings 2"/>
              <a:buChar char=""/>
              <a:tabLst>
                <a:tab pos="1132205" algn="l"/>
              </a:tabLst>
            </a:pP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Más</a:t>
            </a:r>
            <a:r>
              <a:rPr sz="2600" spc="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600" spc="-5" dirty="0">
                <a:solidFill>
                  <a:srgbClr val="65A535"/>
                </a:solidFill>
                <a:latin typeface="Corbel"/>
                <a:cs typeface="Corbel"/>
              </a:rPr>
              <a:t>ligeros</a:t>
            </a:r>
            <a:endParaRPr sz="26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56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19556"/>
            <a:ext cx="302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orbel"/>
                <a:cs typeface="Corbel"/>
              </a:rPr>
              <a:t>5.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Servicios</a:t>
            </a:r>
            <a:r>
              <a:rPr sz="3600" spc="-1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rbel"/>
                <a:cs typeface="Corbel"/>
              </a:rPr>
              <a:t>web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57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8065134" cy="440563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Servicios web basados </a:t>
            </a:r>
            <a:r>
              <a:rPr sz="2700" dirty="0">
                <a:solidFill>
                  <a:srgbClr val="65A535"/>
                </a:solidFill>
                <a:latin typeface="Corbel"/>
                <a:cs typeface="Corbel"/>
              </a:rPr>
              <a:t>en</a:t>
            </a:r>
            <a:r>
              <a:rPr sz="2700" spc="-10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15" dirty="0">
                <a:solidFill>
                  <a:srgbClr val="65A535"/>
                </a:solidFill>
                <a:latin typeface="Corbel"/>
                <a:cs typeface="Corbel"/>
              </a:rPr>
              <a:t>SOAP</a:t>
            </a:r>
            <a:endParaRPr sz="2700">
              <a:latin typeface="Corbel"/>
              <a:cs typeface="Corbel"/>
            </a:endParaRPr>
          </a:p>
          <a:p>
            <a:pPr marL="332740" marR="87630" indent="-256540">
              <a:lnSpc>
                <a:spcPts val="2110"/>
              </a:lnSpc>
              <a:spcBef>
                <a:spcPts val="126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Originalmente SOAP era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el acrónimo de </a:t>
            </a:r>
            <a:r>
              <a:rPr sz="2200" i="1" spc="-10" dirty="0">
                <a:solidFill>
                  <a:srgbClr val="4B4B4B"/>
                </a:solidFill>
                <a:latin typeface="Corbel"/>
                <a:cs typeface="Corbel"/>
              </a:rPr>
              <a:t>Simple Object </a:t>
            </a:r>
            <a:r>
              <a:rPr sz="2200" i="1" spc="-15" dirty="0">
                <a:solidFill>
                  <a:srgbClr val="4B4B4B"/>
                </a:solidFill>
                <a:latin typeface="Corbel"/>
                <a:cs typeface="Corbel"/>
              </a:rPr>
              <a:t>Access  </a:t>
            </a:r>
            <a:r>
              <a:rPr sz="2200" i="1" spc="-5" dirty="0">
                <a:solidFill>
                  <a:srgbClr val="4B4B4B"/>
                </a:solidFill>
                <a:latin typeface="Corbel"/>
                <a:cs typeface="Corbel"/>
              </a:rPr>
              <a:t>Protocol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pero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actualmente ya no se usa ese acrónimo </a:t>
            </a:r>
            <a:r>
              <a:rPr sz="2200" spc="-25" dirty="0">
                <a:solidFill>
                  <a:srgbClr val="4B4B4B"/>
                </a:solidFill>
                <a:latin typeface="Corbel"/>
                <a:cs typeface="Corbel"/>
              </a:rPr>
              <a:t>(en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la</a:t>
            </a:r>
            <a:r>
              <a:rPr sz="2200" spc="10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versión</a:t>
            </a:r>
            <a:endParaRPr sz="2200">
              <a:latin typeface="Corbel"/>
              <a:cs typeface="Corbel"/>
            </a:endParaRPr>
          </a:p>
          <a:p>
            <a:pPr marL="332105">
              <a:lnSpc>
                <a:spcPts val="2130"/>
              </a:lnSpc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1.2 se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eliminó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el acrónimo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del</a:t>
            </a:r>
            <a:r>
              <a:rPr sz="2200" spc="6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estándar)</a:t>
            </a:r>
            <a:endParaRPr sz="2200">
              <a:latin typeface="Corbel"/>
              <a:cs typeface="Corbel"/>
            </a:endParaRPr>
          </a:p>
          <a:p>
            <a:pPr marL="624840" indent="-246379">
              <a:lnSpc>
                <a:spcPct val="100000"/>
              </a:lnSpc>
              <a:spcBef>
                <a:spcPts val="72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15" dirty="0">
                <a:solidFill>
                  <a:srgbClr val="4B4B4B"/>
                </a:solidFill>
                <a:latin typeface="Corbel"/>
                <a:cs typeface="Corbel"/>
              </a:rPr>
              <a:t>Versión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1.2 </a:t>
            </a:r>
            <a:r>
              <a:rPr sz="2000" spc="-10" dirty="0">
                <a:solidFill>
                  <a:srgbClr val="4B4B4B"/>
                </a:solidFill>
                <a:latin typeface="Corbel"/>
                <a:cs typeface="Corbel"/>
              </a:rPr>
              <a:t>(2007):</a:t>
            </a:r>
            <a:r>
              <a:rPr sz="2000" spc="-3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000" u="heavy" spc="-5" dirty="0">
                <a:solidFill>
                  <a:srgbClr val="65A535"/>
                </a:solidFill>
                <a:latin typeface="Corbel"/>
                <a:cs typeface="Corbel"/>
                <a:hlinkClick r:id="rId2"/>
              </a:rPr>
              <a:t>http://www.w3.org/TR/soap/</a:t>
            </a:r>
            <a:endParaRPr sz="2000">
              <a:latin typeface="Corbel"/>
              <a:cs typeface="Corbel"/>
            </a:endParaRPr>
          </a:p>
          <a:p>
            <a:pPr marL="332740" marR="5080" indent="-256540">
              <a:lnSpc>
                <a:spcPts val="2110"/>
              </a:lnSpc>
              <a:spcBef>
                <a:spcPts val="117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SOAP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 un protocolo para el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intercambio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mensajes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XML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(tanto  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petición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como</a:t>
            </a:r>
            <a:r>
              <a:rPr sz="2200" spc="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respuesta)</a:t>
            </a:r>
            <a:endParaRPr sz="22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69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 una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especificación oficial del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W3C </a:t>
            </a: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200" i="1" spc="-15" dirty="0">
                <a:solidFill>
                  <a:srgbClr val="4B4B4B"/>
                </a:solidFill>
                <a:latin typeface="Corbel"/>
                <a:cs typeface="Corbel"/>
              </a:rPr>
              <a:t>World </a:t>
            </a:r>
            <a:r>
              <a:rPr sz="2200" i="1" spc="-5" dirty="0">
                <a:solidFill>
                  <a:srgbClr val="4B4B4B"/>
                </a:solidFill>
                <a:latin typeface="Corbel"/>
                <a:cs typeface="Corbel"/>
              </a:rPr>
              <a:t>Wide </a:t>
            </a:r>
            <a:r>
              <a:rPr sz="2200" i="1" spc="-2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200" i="1" spc="-30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i="1" spc="-10" dirty="0">
                <a:solidFill>
                  <a:srgbClr val="4B4B4B"/>
                </a:solidFill>
                <a:latin typeface="Corbel"/>
                <a:cs typeface="Corbel"/>
              </a:rPr>
              <a:t>Consortium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22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67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Usa HTTP como protocolo de</a:t>
            </a:r>
            <a:r>
              <a:rPr sz="2200" spc="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transmisión</a:t>
            </a:r>
            <a:endParaRPr sz="2200">
              <a:latin typeface="Corbel"/>
              <a:cs typeface="Corbel"/>
            </a:endParaRPr>
          </a:p>
          <a:p>
            <a:pPr marL="332740" marR="247015" indent="-256540">
              <a:lnSpc>
                <a:spcPts val="2110"/>
              </a:lnSpc>
              <a:spcBef>
                <a:spcPts val="118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Cuando se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publica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un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servicio web </a:t>
            </a:r>
            <a:r>
              <a:rPr sz="2200" spc="-65" dirty="0">
                <a:solidFill>
                  <a:srgbClr val="4B4B4B"/>
                </a:solidFill>
                <a:latin typeface="Corbel"/>
                <a:cs typeface="Corbel"/>
              </a:rPr>
              <a:t>SOAP,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se debe crear un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fichero 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WSDL </a:t>
            </a:r>
            <a:r>
              <a:rPr sz="2200" spc="-20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200" i="1" spc="-2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200" i="1" spc="-10" dirty="0">
                <a:solidFill>
                  <a:srgbClr val="4B4B4B"/>
                </a:solidFill>
                <a:latin typeface="Corbel"/>
                <a:cs typeface="Corbel"/>
              </a:rPr>
              <a:t>Services Description </a:t>
            </a:r>
            <a:r>
              <a:rPr sz="2200" i="1" spc="-5" dirty="0">
                <a:solidFill>
                  <a:srgbClr val="4B4B4B"/>
                </a:solidFill>
                <a:latin typeface="Corbel"/>
                <a:cs typeface="Corbel"/>
              </a:rPr>
              <a:t>Language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) que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describe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las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operaciones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y los tipos de datos del</a:t>
            </a:r>
            <a:r>
              <a:rPr sz="22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servicio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19556"/>
            <a:ext cx="302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5. </a:t>
            </a:r>
            <a:r>
              <a:rPr sz="3600" spc="-5" dirty="0">
                <a:solidFill>
                  <a:srgbClr val="FFFFFF"/>
                </a:solidFill>
              </a:rPr>
              <a:t>Servicios</a:t>
            </a:r>
            <a:r>
              <a:rPr sz="3600" spc="-15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web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58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92851"/>
            <a:ext cx="8121650" cy="45237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spc="-5" dirty="0">
                <a:solidFill>
                  <a:srgbClr val="65A535"/>
                </a:solidFill>
                <a:latin typeface="Corbel"/>
                <a:cs typeface="Corbel"/>
              </a:rPr>
              <a:t>Servicios </a:t>
            </a:r>
            <a:r>
              <a:rPr sz="3200" dirty="0">
                <a:solidFill>
                  <a:srgbClr val="65A535"/>
                </a:solidFill>
                <a:latin typeface="Corbel"/>
                <a:cs typeface="Corbel"/>
              </a:rPr>
              <a:t>web tipo</a:t>
            </a:r>
            <a:r>
              <a:rPr sz="3200" spc="-4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65A535"/>
                </a:solidFill>
                <a:latin typeface="Corbel"/>
                <a:cs typeface="Corbel"/>
              </a:rPr>
              <a:t>REST</a:t>
            </a:r>
            <a:endParaRPr sz="3200">
              <a:latin typeface="Corbel"/>
              <a:cs typeface="Corbel"/>
            </a:endParaRPr>
          </a:p>
          <a:p>
            <a:pPr marL="332740" marR="5080" indent="-256540">
              <a:lnSpc>
                <a:spcPts val="2590"/>
              </a:lnSpc>
              <a:spcBef>
                <a:spcPts val="127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REST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es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acrónimo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b="1" i="1" spc="-5" dirty="0">
                <a:solidFill>
                  <a:srgbClr val="4B4B4B"/>
                </a:solidFill>
                <a:latin typeface="Corbel"/>
                <a:cs typeface="Corbel"/>
              </a:rPr>
              <a:t>REpresentational </a:t>
            </a:r>
            <a:r>
              <a:rPr sz="2700" b="1" i="1" spc="-10" dirty="0">
                <a:solidFill>
                  <a:srgbClr val="4B4B4B"/>
                </a:solidFill>
                <a:latin typeface="Corbel"/>
                <a:cs typeface="Corbel"/>
              </a:rPr>
              <a:t>State</a:t>
            </a:r>
            <a:r>
              <a:rPr sz="2700" b="1" i="1" spc="-39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b="1" i="1" spc="-15" dirty="0">
                <a:solidFill>
                  <a:srgbClr val="4B4B4B"/>
                </a:solidFill>
                <a:latin typeface="Corbel"/>
                <a:cs typeface="Corbel"/>
              </a:rPr>
              <a:t>Transfer</a:t>
            </a:r>
            <a:r>
              <a:rPr sz="2700" spc="-15" dirty="0">
                <a:solidFill>
                  <a:srgbClr val="4B4B4B"/>
                </a:solidFill>
                <a:latin typeface="Corbel"/>
                <a:cs typeface="Corbel"/>
              </a:rPr>
              <a:t>,  Transferencia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Estado</a:t>
            </a:r>
            <a:r>
              <a:rPr sz="2700" spc="-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Representacional</a:t>
            </a:r>
            <a:endParaRPr sz="2700">
              <a:latin typeface="Corbel"/>
              <a:cs typeface="Corbel"/>
            </a:endParaRPr>
          </a:p>
          <a:p>
            <a:pPr marL="332740" marR="222885" indent="-256540">
              <a:lnSpc>
                <a:spcPts val="259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Es una técnica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arquitectura software para sistemas  distribuidos basados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la</a:t>
            </a:r>
            <a:r>
              <a:rPr sz="2700" spc="-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marR="120650" indent="-256540">
              <a:lnSpc>
                <a:spcPct val="80000"/>
              </a:lnSpc>
              <a:spcBef>
                <a:spcPts val="122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El término se acuñó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en el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año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2000,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en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la tesis doctoral  sobre la web escrita por </a:t>
            </a:r>
            <a:r>
              <a:rPr sz="2700" spc="-20" dirty="0">
                <a:solidFill>
                  <a:srgbClr val="4B4B4B"/>
                </a:solidFill>
                <a:latin typeface="Corbel"/>
                <a:cs typeface="Corbel"/>
              </a:rPr>
              <a:t>Roy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Fielding, uno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los  principales autores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la especificación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del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protocolo  HTTP</a:t>
            </a:r>
            <a:endParaRPr sz="2700">
              <a:latin typeface="Corbel"/>
              <a:cs typeface="Corbel"/>
            </a:endParaRPr>
          </a:p>
          <a:p>
            <a:pPr marL="332740" marR="218440" indent="-256540">
              <a:lnSpc>
                <a:spcPct val="8000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los servicios web que siguen la arquitectura REST se  les suele conocer como</a:t>
            </a:r>
            <a:r>
              <a:rPr sz="2700" spc="-6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RESTful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19556"/>
            <a:ext cx="302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5. </a:t>
            </a:r>
            <a:r>
              <a:rPr sz="3600" spc="-5" dirty="0">
                <a:solidFill>
                  <a:srgbClr val="FFFFFF"/>
                </a:solidFill>
              </a:rPr>
              <a:t>Servicios</a:t>
            </a:r>
            <a:r>
              <a:rPr sz="3600" spc="-15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web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787892" y="6568620"/>
            <a:ext cx="289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59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500228"/>
            <a:ext cx="8085455" cy="440817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3500" spc="-5" dirty="0">
                <a:solidFill>
                  <a:srgbClr val="65A535"/>
                </a:solidFill>
                <a:latin typeface="Corbel"/>
                <a:cs typeface="Corbel"/>
              </a:rPr>
              <a:t>Servicios </a:t>
            </a:r>
            <a:r>
              <a:rPr sz="3500" dirty="0">
                <a:solidFill>
                  <a:srgbClr val="65A535"/>
                </a:solidFill>
                <a:latin typeface="Corbel"/>
                <a:cs typeface="Corbel"/>
              </a:rPr>
              <a:t>web tipo</a:t>
            </a:r>
            <a:r>
              <a:rPr sz="3500" spc="-7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3500" dirty="0">
                <a:solidFill>
                  <a:srgbClr val="65A535"/>
                </a:solidFill>
                <a:latin typeface="Corbel"/>
                <a:cs typeface="Corbel"/>
              </a:rPr>
              <a:t>REST</a:t>
            </a:r>
            <a:endParaRPr sz="3500">
              <a:latin typeface="Corbel"/>
              <a:cs typeface="Corbel"/>
            </a:endParaRPr>
          </a:p>
          <a:p>
            <a:pPr marL="332740" marR="5080" indent="-256540">
              <a:lnSpc>
                <a:spcPts val="2880"/>
              </a:lnSpc>
              <a:spcBef>
                <a:spcPts val="128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3000" dirty="0">
                <a:solidFill>
                  <a:srgbClr val="4B4B4B"/>
                </a:solidFill>
                <a:latin typeface="Corbel"/>
                <a:cs typeface="Corbel"/>
              </a:rPr>
              <a:t>Un </a:t>
            </a: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servicio REST ofrece operaciones </a:t>
            </a:r>
            <a:r>
              <a:rPr sz="3000" b="1" spc="-5" dirty="0">
                <a:solidFill>
                  <a:srgbClr val="4B4B4B"/>
                </a:solidFill>
                <a:latin typeface="Corbel"/>
                <a:cs typeface="Corbel"/>
              </a:rPr>
              <a:t>CRUD </a:t>
            </a: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sobre  recursos del servidor basándose en los métodos  del protocolo </a:t>
            </a:r>
            <a:r>
              <a:rPr sz="3000" dirty="0">
                <a:solidFill>
                  <a:srgbClr val="4B4B4B"/>
                </a:solidFill>
                <a:latin typeface="Corbel"/>
                <a:cs typeface="Corbel"/>
              </a:rPr>
              <a:t>HTTP </a:t>
            </a:r>
            <a:r>
              <a:rPr sz="3000" spc="-60" dirty="0">
                <a:solidFill>
                  <a:srgbClr val="4B4B4B"/>
                </a:solidFill>
                <a:latin typeface="Corbel"/>
                <a:cs typeface="Corbel"/>
              </a:rPr>
              <a:t>(GET, </a:t>
            </a:r>
            <a:r>
              <a:rPr sz="3000" spc="-45" dirty="0">
                <a:solidFill>
                  <a:srgbClr val="4B4B4B"/>
                </a:solidFill>
                <a:latin typeface="Corbel"/>
                <a:cs typeface="Corbel"/>
              </a:rPr>
              <a:t>PUT, </a:t>
            </a:r>
            <a:r>
              <a:rPr sz="3000" spc="-40" dirty="0">
                <a:solidFill>
                  <a:srgbClr val="4B4B4B"/>
                </a:solidFill>
                <a:latin typeface="Corbel"/>
                <a:cs typeface="Corbel"/>
              </a:rPr>
              <a:t>POST,</a:t>
            </a:r>
            <a:r>
              <a:rPr sz="30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DELETE)</a:t>
            </a:r>
            <a:endParaRPr sz="3000">
              <a:latin typeface="Corbel"/>
              <a:cs typeface="Corbel"/>
            </a:endParaRPr>
          </a:p>
          <a:p>
            <a:pPr marL="332740" marR="182245" indent="-256540">
              <a:lnSpc>
                <a:spcPts val="288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Los servicios </a:t>
            </a:r>
            <a:r>
              <a:rPr sz="3000" b="1" spc="-5" dirty="0">
                <a:solidFill>
                  <a:srgbClr val="4B4B4B"/>
                </a:solidFill>
                <a:latin typeface="Corbel"/>
                <a:cs typeface="Corbel"/>
              </a:rPr>
              <a:t>REST </a:t>
            </a: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son los más usados  actualmente para </a:t>
            </a:r>
            <a:r>
              <a:rPr sz="3000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3000" spc="-10" dirty="0">
                <a:solidFill>
                  <a:srgbClr val="4B4B4B"/>
                </a:solidFill>
                <a:latin typeface="Corbel"/>
                <a:cs typeface="Corbel"/>
              </a:rPr>
              <a:t>construcción </a:t>
            </a:r>
            <a:r>
              <a:rPr sz="30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sistemas  distribuidos, sobre todo en el ámbito </a:t>
            </a:r>
            <a:r>
              <a:rPr sz="3000" dirty="0">
                <a:solidFill>
                  <a:srgbClr val="4B4B4B"/>
                </a:solidFill>
                <a:latin typeface="Corbel"/>
                <a:cs typeface="Corbel"/>
              </a:rPr>
              <a:t>de</a:t>
            </a:r>
            <a:r>
              <a:rPr sz="3000" spc="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Internet</a:t>
            </a:r>
            <a:endParaRPr sz="3000">
              <a:latin typeface="Corbel"/>
              <a:cs typeface="Corbel"/>
            </a:endParaRPr>
          </a:p>
          <a:p>
            <a:pPr marL="332740" marR="430530" indent="-256540">
              <a:lnSpc>
                <a:spcPts val="288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Los servicios web basados en </a:t>
            </a:r>
            <a:r>
              <a:rPr sz="3000" b="1" spc="-10" dirty="0">
                <a:solidFill>
                  <a:srgbClr val="4B4B4B"/>
                </a:solidFill>
                <a:latin typeface="Corbel"/>
                <a:cs typeface="Corbel"/>
              </a:rPr>
              <a:t>SOAP </a:t>
            </a:r>
            <a:r>
              <a:rPr sz="3000" spc="-5" dirty="0">
                <a:solidFill>
                  <a:srgbClr val="4B4B4B"/>
                </a:solidFill>
                <a:latin typeface="Corbel"/>
                <a:cs typeface="Corbel"/>
              </a:rPr>
              <a:t>se usan en  menor medida, sobre todo en aplicaciones  empresariales</a:t>
            </a:r>
            <a:endParaRPr sz="30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33273"/>
            <a:ext cx="302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Introducción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9143" y="6568620"/>
            <a:ext cx="178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6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76310"/>
            <a:ext cx="7745730" cy="437070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Página</a:t>
            </a:r>
            <a:r>
              <a:rPr sz="270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700">
              <a:latin typeface="Corbel"/>
              <a:cs typeface="Corbel"/>
            </a:endParaRPr>
          </a:p>
          <a:p>
            <a:pPr marL="332740" indent="-256540">
              <a:lnSpc>
                <a:spcPts val="2375"/>
              </a:lnSpc>
              <a:spcBef>
                <a:spcPts val="75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Una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página web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 un documento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electrónico escrito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en</a:t>
            </a:r>
            <a:r>
              <a:rPr sz="2200" spc="17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HTML</a:t>
            </a:r>
            <a:endParaRPr sz="2200">
              <a:latin typeface="Corbel"/>
              <a:cs typeface="Corbel"/>
            </a:endParaRPr>
          </a:p>
          <a:p>
            <a:pPr marL="332740">
              <a:lnSpc>
                <a:spcPts val="2375"/>
              </a:lnSpc>
            </a:pPr>
            <a:r>
              <a:rPr sz="2200" spc="-1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200" i="1" spc="-15" dirty="0">
                <a:solidFill>
                  <a:srgbClr val="4B4B4B"/>
                </a:solidFill>
                <a:latin typeface="Corbel"/>
                <a:cs typeface="Corbel"/>
              </a:rPr>
              <a:t>HyperText </a:t>
            </a:r>
            <a:r>
              <a:rPr sz="2200" i="1" spc="-5" dirty="0">
                <a:solidFill>
                  <a:srgbClr val="4B4B4B"/>
                </a:solidFill>
                <a:latin typeface="Corbel"/>
                <a:cs typeface="Corbel"/>
              </a:rPr>
              <a:t>Markup</a:t>
            </a:r>
            <a:r>
              <a:rPr sz="2200" i="1" spc="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i="1" spc="-5" dirty="0">
                <a:solidFill>
                  <a:srgbClr val="4B4B4B"/>
                </a:solidFill>
                <a:latin typeface="Corbel"/>
                <a:cs typeface="Corbel"/>
              </a:rPr>
              <a:t>Language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22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67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Las páginas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están enlazadas a través de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hiperenlaces</a:t>
            </a:r>
            <a:r>
              <a:rPr sz="2200" b="1" spc="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200" i="1" spc="-5" dirty="0">
                <a:solidFill>
                  <a:srgbClr val="4B4B4B"/>
                </a:solidFill>
                <a:latin typeface="Corbel"/>
                <a:cs typeface="Corbel"/>
              </a:rPr>
              <a:t>links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)</a:t>
            </a:r>
            <a:endParaRPr sz="2200">
              <a:latin typeface="Corbel"/>
              <a:cs typeface="Corbel"/>
            </a:endParaRPr>
          </a:p>
          <a:p>
            <a:pPr marL="332740" marR="53975" indent="-256540">
              <a:lnSpc>
                <a:spcPts val="2110"/>
              </a:lnSpc>
              <a:spcBef>
                <a:spcPts val="118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Mediante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un navegador un usuario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puede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navegar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 través 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la  web siguiendo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los</a:t>
            </a:r>
            <a:r>
              <a:rPr sz="2200" spc="3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hiperenlace</a:t>
            </a:r>
            <a:endParaRPr sz="22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690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Las páginas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enlazan contenidos de naturaleza</a:t>
            </a:r>
            <a:r>
              <a:rPr sz="22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heterogénea:</a:t>
            </a:r>
            <a:endParaRPr sz="22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2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Imágenes: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JPG, </a:t>
            </a:r>
            <a:r>
              <a:rPr sz="2000" spc="-35" dirty="0">
                <a:solidFill>
                  <a:srgbClr val="4B4B4B"/>
                </a:solidFill>
                <a:latin typeface="Corbel"/>
                <a:cs typeface="Corbel"/>
              </a:rPr>
              <a:t>GIF,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PNG,</a:t>
            </a:r>
            <a:r>
              <a:rPr sz="2000" spc="-16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…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1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Documentos: </a:t>
            </a:r>
            <a:r>
              <a:rPr sz="2000" spc="-35" dirty="0">
                <a:solidFill>
                  <a:srgbClr val="4B4B4B"/>
                </a:solidFill>
                <a:latin typeface="Corbel"/>
                <a:cs typeface="Corbel"/>
              </a:rPr>
              <a:t>PDF,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TXT,</a:t>
            </a:r>
            <a:r>
              <a:rPr sz="2000" spc="-15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…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1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Audio: MP3, </a:t>
            </a:r>
            <a:r>
              <a:rPr sz="2000" spc="-85" dirty="0">
                <a:solidFill>
                  <a:srgbClr val="4B4B4B"/>
                </a:solidFill>
                <a:latin typeface="Corbel"/>
                <a:cs typeface="Corbel"/>
              </a:rPr>
              <a:t>WAV,</a:t>
            </a:r>
            <a:r>
              <a:rPr sz="2000" spc="-114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…</a:t>
            </a:r>
            <a:endParaRPr sz="20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715"/>
              </a:spcBef>
              <a:buSzPct val="60000"/>
              <a:buFont typeface="Wingdings"/>
              <a:buChar char=""/>
              <a:tabLst>
                <a:tab pos="625475" algn="l"/>
              </a:tabLst>
            </a:pP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Vídeo: </a:t>
            </a:r>
            <a:r>
              <a:rPr sz="2000" spc="-30" dirty="0">
                <a:solidFill>
                  <a:srgbClr val="4B4B4B"/>
                </a:solidFill>
                <a:latin typeface="Corbel"/>
                <a:cs typeface="Corbel"/>
              </a:rPr>
              <a:t>AVI, </a:t>
            </a:r>
            <a:r>
              <a:rPr sz="2000" spc="-5" dirty="0">
                <a:solidFill>
                  <a:srgbClr val="4B4B4B"/>
                </a:solidFill>
                <a:latin typeface="Corbel"/>
                <a:cs typeface="Corbel"/>
              </a:rPr>
              <a:t>MPEG,</a:t>
            </a:r>
            <a:r>
              <a:rPr sz="2000" spc="-9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000" dirty="0">
                <a:solidFill>
                  <a:srgbClr val="4B4B4B"/>
                </a:solidFill>
                <a:latin typeface="Corbel"/>
                <a:cs typeface="Corbel"/>
              </a:rPr>
              <a:t>…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784" y="1437995"/>
            <a:ext cx="7308215" cy="357377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15"/>
              </a:spcBef>
              <a:buClr>
                <a:srgbClr val="6F6F6F"/>
              </a:buClr>
              <a:buFont typeface="Corbel"/>
              <a:buAutoNum type="arabicPeriod"/>
              <a:tabLst>
                <a:tab pos="469265" algn="l"/>
                <a:tab pos="469900" algn="l"/>
              </a:tabLst>
            </a:pPr>
            <a:r>
              <a:rPr sz="3200" spc="-10" dirty="0">
                <a:solidFill>
                  <a:srgbClr val="919191"/>
                </a:solidFill>
                <a:latin typeface="Corbel"/>
                <a:cs typeface="Corbel"/>
              </a:rPr>
              <a:t>Introducción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Evolución histórica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de la</a:t>
            </a:r>
            <a:r>
              <a:rPr sz="3200" spc="-215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spc="-45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Navegadores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y </a:t>
            </a: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servidores</a:t>
            </a:r>
            <a:r>
              <a:rPr sz="3200" spc="-35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Aplicaciones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web en </a:t>
            </a: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dispositivos</a:t>
            </a:r>
            <a:r>
              <a:rPr sz="3200" spc="-3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móviles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F6F6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919191"/>
                </a:solidFill>
                <a:latin typeface="Corbel"/>
                <a:cs typeface="Corbel"/>
              </a:rPr>
              <a:t>Servicios</a:t>
            </a:r>
            <a:r>
              <a:rPr sz="3200" spc="-20" dirty="0">
                <a:solidFill>
                  <a:srgbClr val="919191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919191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815"/>
              </a:spcBef>
              <a:buClr>
                <a:srgbClr val="65A53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Computación </a:t>
            </a:r>
            <a:r>
              <a:rPr sz="3200" dirty="0">
                <a:solidFill>
                  <a:srgbClr val="4B4B4B"/>
                </a:solidFill>
                <a:latin typeface="Corbel"/>
                <a:cs typeface="Corbel"/>
              </a:rPr>
              <a:t>en la</a:t>
            </a:r>
            <a:r>
              <a:rPr sz="3200" spc="-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4B4B4B"/>
                </a:solidFill>
                <a:latin typeface="Corbel"/>
                <a:cs typeface="Corbel"/>
              </a:rPr>
              <a:t>nube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8747" y="6568620"/>
            <a:ext cx="2990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60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765" y="172085"/>
            <a:ext cx="6988175" cy="93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">
              <a:lnSpc>
                <a:spcPts val="3345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  <a:p>
            <a:pPr marL="12700">
              <a:lnSpc>
                <a:spcPts val="3825"/>
              </a:lnSpc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Índice 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83565"/>
            <a:ext cx="8174990" cy="552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145" indent="-38544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6"/>
              <a:tabLst>
                <a:tab pos="39878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Computación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en la</a:t>
            </a:r>
            <a:r>
              <a:rPr sz="3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nube</a:t>
            </a:r>
            <a:endParaRPr sz="3200">
              <a:latin typeface="Corbel"/>
              <a:cs typeface="Corbe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Corbel"/>
              <a:buAutoNum type="arabicPeriod" startAt="6"/>
            </a:pPr>
            <a:endParaRPr sz="3600">
              <a:latin typeface="Times New Roman"/>
              <a:cs typeface="Times New Roman"/>
            </a:endParaRPr>
          </a:p>
          <a:p>
            <a:pPr marL="573405" marR="88265" lvl="1" indent="-255904">
              <a:lnSpc>
                <a:spcPct val="100000"/>
              </a:lnSpc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computación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en la nube (</a:t>
            </a:r>
            <a:r>
              <a:rPr sz="2200" b="1" i="1" spc="-5" dirty="0">
                <a:solidFill>
                  <a:srgbClr val="4B4B4B"/>
                </a:solidFill>
                <a:latin typeface="Corbel"/>
                <a:cs typeface="Corbel"/>
              </a:rPr>
              <a:t>cloud computing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)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 un concepto de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marketing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más que un concepto</a:t>
            </a:r>
            <a:r>
              <a:rPr sz="22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técnico</a:t>
            </a:r>
            <a:endParaRPr sz="2200">
              <a:latin typeface="Corbel"/>
              <a:cs typeface="Corbel"/>
            </a:endParaRPr>
          </a:p>
          <a:p>
            <a:pPr marL="573405" marR="85725" lvl="1" indent="-255904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Cuando los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proveedores utilizan la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palabra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cloud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refieren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la  posibilidad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configurar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redimensionar los recursos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que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 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usan de forma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rápida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sencilla,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o manualmente vía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o usando 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APIs</a:t>
            </a:r>
            <a:r>
              <a:rPr sz="2200" b="1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REST</a:t>
            </a:r>
            <a:endParaRPr sz="2200">
              <a:latin typeface="Corbel"/>
              <a:cs typeface="Corbel"/>
            </a:endParaRPr>
          </a:p>
          <a:p>
            <a:pPr marL="573405" marR="28575" lvl="1" indent="-255904">
              <a:lnSpc>
                <a:spcPct val="10000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Dado que son tan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dinámicos,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suele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cobrar por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tiempo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uso de  los recursos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(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horas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o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minutos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),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sin tener que hacer un contrato 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previo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con un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tiempo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permanencia</a:t>
            </a:r>
            <a:r>
              <a:rPr sz="2200" spc="8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determinado.</a:t>
            </a:r>
            <a:endParaRPr sz="2200">
              <a:latin typeface="Corbel"/>
              <a:cs typeface="Corbel"/>
            </a:endParaRPr>
          </a:p>
          <a:p>
            <a:pPr marL="573405" marR="5080" lvl="1" indent="-255904">
              <a:lnSpc>
                <a:spcPct val="10000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Los recursos de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computación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en la nube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suelen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estar 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virtualizados,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aunque en algunas ocasiones pueden ser </a:t>
            </a:r>
            <a:r>
              <a:rPr sz="2200" b="1" spc="-5" dirty="0">
                <a:solidFill>
                  <a:srgbClr val="4B4B4B"/>
                </a:solidFill>
                <a:latin typeface="Corbel"/>
                <a:cs typeface="Corbel"/>
              </a:rPr>
              <a:t>máquinas  </a:t>
            </a:r>
            <a:r>
              <a:rPr sz="2200" b="1" spc="-10" dirty="0">
                <a:solidFill>
                  <a:srgbClr val="4B4B4B"/>
                </a:solidFill>
                <a:latin typeface="Corbel"/>
                <a:cs typeface="Corbel"/>
              </a:rPr>
              <a:t>físicas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8747" y="6568620"/>
            <a:ext cx="2990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61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83565"/>
            <a:ext cx="8180705" cy="563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145" indent="-38544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6"/>
              <a:tabLst>
                <a:tab pos="39878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Computación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en la</a:t>
            </a:r>
            <a:r>
              <a:rPr sz="3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nube</a:t>
            </a:r>
            <a:endParaRPr sz="32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orbel"/>
              <a:buAutoNum type="arabicPeriod" startAt="6"/>
            </a:pPr>
            <a:endParaRPr sz="3600">
              <a:latin typeface="Times New Roman"/>
              <a:cs typeface="Times New Roman"/>
            </a:endParaRPr>
          </a:p>
          <a:p>
            <a:pPr marL="573405" marR="5080" lvl="1" indent="-255904">
              <a:lnSpc>
                <a:spcPts val="2920"/>
              </a:lnSpc>
              <a:buClr>
                <a:srgbClr val="65A535"/>
              </a:buClr>
              <a:buFont typeface="Georgia"/>
              <a:buChar char="•"/>
              <a:tabLst>
                <a:tab pos="5740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Los proveedores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b="1" i="1" spc="-5" dirty="0">
                <a:solidFill>
                  <a:srgbClr val="4B4B4B"/>
                </a:solidFill>
                <a:latin typeface="Corbel"/>
                <a:cs typeface="Corbel"/>
              </a:rPr>
              <a:t>cloud computing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ofrecen diversos  tipos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servicios, tanto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bajo nivel como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alto  nivel:</a:t>
            </a:r>
            <a:endParaRPr sz="2700">
              <a:latin typeface="Corbel"/>
              <a:cs typeface="Corbel"/>
            </a:endParaRPr>
          </a:p>
          <a:p>
            <a:pPr marL="866140" lvl="2" indent="-247015">
              <a:lnSpc>
                <a:spcPct val="100000"/>
              </a:lnSpc>
              <a:spcBef>
                <a:spcPts val="919"/>
              </a:spcBef>
              <a:buSzPct val="59090"/>
              <a:buFont typeface="Wingdings"/>
              <a:buChar char=""/>
              <a:tabLst>
                <a:tab pos="866775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Servidores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virtuales</a:t>
            </a:r>
            <a:r>
              <a:rPr sz="22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(instancias)</a:t>
            </a:r>
            <a:endParaRPr sz="2200">
              <a:latin typeface="Corbel"/>
              <a:cs typeface="Corbel"/>
            </a:endParaRPr>
          </a:p>
          <a:p>
            <a:pPr marL="866140" marR="814705" lvl="2" indent="-247015">
              <a:lnSpc>
                <a:spcPts val="2380"/>
              </a:lnSpc>
              <a:spcBef>
                <a:spcPts val="1230"/>
              </a:spcBef>
              <a:buSzPct val="59090"/>
              <a:buFont typeface="Wingdings"/>
              <a:buChar char=""/>
              <a:tabLst>
                <a:tab pos="866775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Gestión del sistema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operativo que tendrán los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servidores  (imagen)</a:t>
            </a:r>
            <a:endParaRPr sz="2200">
              <a:latin typeface="Corbel"/>
              <a:cs typeface="Corbel"/>
            </a:endParaRPr>
          </a:p>
          <a:p>
            <a:pPr marL="866140" lvl="2" indent="-247015">
              <a:lnSpc>
                <a:spcPct val="100000"/>
              </a:lnSpc>
              <a:spcBef>
                <a:spcPts val="900"/>
              </a:spcBef>
              <a:buSzPct val="59090"/>
              <a:buFont typeface="Wingdings"/>
              <a:buChar char=""/>
              <a:tabLst>
                <a:tab pos="866775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Sistema 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copias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seguridad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los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servidores</a:t>
            </a:r>
            <a:r>
              <a:rPr sz="2200" spc="10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completos</a:t>
            </a:r>
            <a:endParaRPr sz="2200">
              <a:latin typeface="Corbel"/>
              <a:cs typeface="Corbel"/>
            </a:endParaRPr>
          </a:p>
          <a:p>
            <a:pPr marL="866140" lvl="2" indent="-247015">
              <a:lnSpc>
                <a:spcPct val="100000"/>
              </a:lnSpc>
              <a:spcBef>
                <a:spcPts val="935"/>
              </a:spcBef>
              <a:buSzPct val="59090"/>
              <a:buFont typeface="Wingdings"/>
              <a:buChar char=""/>
              <a:tabLst>
                <a:tab pos="866775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Balanceadores de carga entre</a:t>
            </a:r>
            <a:r>
              <a:rPr sz="2200" spc="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servidores</a:t>
            </a:r>
            <a:endParaRPr sz="2200">
              <a:latin typeface="Corbel"/>
              <a:cs typeface="Corbel"/>
            </a:endParaRPr>
          </a:p>
          <a:p>
            <a:pPr marL="866140" lvl="2" indent="-247015">
              <a:lnSpc>
                <a:spcPct val="100000"/>
              </a:lnSpc>
              <a:spcBef>
                <a:spcPts val="935"/>
              </a:spcBef>
              <a:buSzPct val="59090"/>
              <a:buFont typeface="Wingdings"/>
              <a:buChar char=""/>
              <a:tabLst>
                <a:tab pos="866775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Bases de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datos</a:t>
            </a:r>
            <a:endParaRPr sz="2200">
              <a:latin typeface="Corbel"/>
              <a:cs typeface="Corbel"/>
            </a:endParaRPr>
          </a:p>
          <a:p>
            <a:pPr marL="866140" lvl="2" indent="-247015">
              <a:lnSpc>
                <a:spcPct val="100000"/>
              </a:lnSpc>
              <a:spcBef>
                <a:spcPts val="935"/>
              </a:spcBef>
              <a:buSzPct val="59090"/>
              <a:buFont typeface="Wingdings"/>
              <a:buChar char=""/>
              <a:tabLst>
                <a:tab pos="866775" algn="l"/>
              </a:tabLst>
            </a:pP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Servicios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gestión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logs,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monitorización,</a:t>
            </a:r>
            <a:r>
              <a:rPr sz="2200" spc="9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alarmas…</a:t>
            </a:r>
            <a:endParaRPr sz="2200">
              <a:latin typeface="Corbel"/>
              <a:cs typeface="Corbel"/>
            </a:endParaRPr>
          </a:p>
          <a:p>
            <a:pPr marL="866140" lvl="2" indent="-247015">
              <a:lnSpc>
                <a:spcPct val="100000"/>
              </a:lnSpc>
              <a:spcBef>
                <a:spcPts val="935"/>
              </a:spcBef>
              <a:buSzPct val="59090"/>
              <a:buFont typeface="Wingdings"/>
              <a:buChar char=""/>
              <a:tabLst>
                <a:tab pos="866775" algn="l"/>
              </a:tabLst>
            </a:pP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Plataforma auto-escalable para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ejecución </a:t>
            </a:r>
            <a:r>
              <a:rPr sz="2200" spc="-5" dirty="0">
                <a:solidFill>
                  <a:srgbClr val="4B4B4B"/>
                </a:solidFill>
                <a:latin typeface="Corbel"/>
                <a:cs typeface="Corbel"/>
              </a:rPr>
              <a:t>de</a:t>
            </a:r>
            <a:r>
              <a:rPr sz="2200" spc="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200" spc="-10" dirty="0">
                <a:solidFill>
                  <a:srgbClr val="4B4B4B"/>
                </a:solidFill>
                <a:latin typeface="Corbel"/>
                <a:cs typeface="Corbel"/>
              </a:rPr>
              <a:t>aplicaciones</a:t>
            </a:r>
            <a:endParaRPr sz="22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8747" y="6568620"/>
            <a:ext cx="2990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62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83565"/>
            <a:ext cx="8147684" cy="530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145" indent="-38544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6"/>
              <a:tabLst>
                <a:tab pos="39878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Computación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en la</a:t>
            </a:r>
            <a:r>
              <a:rPr sz="3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nube</a:t>
            </a:r>
            <a:endParaRPr sz="32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orbel"/>
              <a:buAutoNum type="arabicPeriod" startAt="6"/>
            </a:pPr>
            <a:endParaRPr sz="3550">
              <a:latin typeface="Times New Roman"/>
              <a:cs typeface="Times New Roman"/>
            </a:endParaRPr>
          </a:p>
          <a:p>
            <a:pPr marL="573405" marR="260985" lvl="1" indent="-255904">
              <a:lnSpc>
                <a:spcPct val="100000"/>
              </a:lnSpc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La diferencia con los alojamientos tradicionales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consiste 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 la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elasticidad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los</a:t>
            </a:r>
            <a:r>
              <a:rPr sz="2500" spc="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recursos</a:t>
            </a:r>
            <a:endParaRPr sz="2500">
              <a:latin typeface="Corbel"/>
              <a:cs typeface="Corbel"/>
            </a:endParaRPr>
          </a:p>
          <a:p>
            <a:pPr marL="573405" marR="808990" lvl="1" indent="-255904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Desde una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consola web o </a:t>
            </a:r>
            <a:r>
              <a:rPr sz="2500" b="1" spc="-10" dirty="0">
                <a:solidFill>
                  <a:srgbClr val="4B4B4B"/>
                </a:solidFill>
                <a:latin typeface="Corbel"/>
                <a:cs typeface="Corbel"/>
              </a:rPr>
              <a:t>una app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móvil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se pueden  activar o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desactivar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recursos (servidores, sistemas  operativos, copias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</a:t>
            </a:r>
            <a:r>
              <a:rPr sz="2500" spc="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seguridad…)</a:t>
            </a:r>
            <a:endParaRPr sz="2500">
              <a:latin typeface="Corbel"/>
              <a:cs typeface="Corbel"/>
            </a:endParaRPr>
          </a:p>
          <a:p>
            <a:pPr marL="573405" lvl="1" indent="-255904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500" spc="-35" dirty="0">
                <a:solidFill>
                  <a:srgbClr val="4B4B4B"/>
                </a:solidFill>
                <a:latin typeface="Corbel"/>
                <a:cs typeface="Corbel"/>
              </a:rPr>
              <a:t>También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se pueden gestionar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forma automática</a:t>
            </a:r>
            <a:r>
              <a:rPr sz="2500" spc="16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con</a:t>
            </a:r>
            <a:endParaRPr sz="2500">
              <a:latin typeface="Corbel"/>
              <a:cs typeface="Corbel"/>
            </a:endParaRPr>
          </a:p>
          <a:p>
            <a:pPr marL="573405">
              <a:lnSpc>
                <a:spcPct val="100000"/>
              </a:lnSpc>
            </a:pP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APIs REST o librerías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 lenguajes de</a:t>
            </a:r>
            <a:r>
              <a:rPr sz="2500" spc="2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programación</a:t>
            </a:r>
            <a:endParaRPr sz="2500">
              <a:latin typeface="Corbel"/>
              <a:cs typeface="Corbel"/>
            </a:endParaRPr>
          </a:p>
          <a:p>
            <a:pPr marL="573405" marR="5080" lvl="1" indent="-255904">
              <a:lnSpc>
                <a:spcPct val="10000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El software es verdaderamente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escalable.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Si necesita más  recursos hardware, los puede conseguir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forma 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automática</a:t>
            </a:r>
            <a:endParaRPr sz="25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8747" y="6568620"/>
            <a:ext cx="2990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63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65" y="583565"/>
            <a:ext cx="5104130" cy="135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145" indent="-38544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Corbel"/>
              <a:buAutoNum type="arabicPeriod" startAt="6"/>
              <a:tabLst>
                <a:tab pos="398780" algn="l"/>
              </a:tabLst>
            </a:pP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Computación </a:t>
            </a:r>
            <a:r>
              <a:rPr sz="3200" dirty="0">
                <a:solidFill>
                  <a:srgbClr val="FFFFFF"/>
                </a:solidFill>
                <a:latin typeface="Corbel"/>
                <a:cs typeface="Corbel"/>
              </a:rPr>
              <a:t>en la</a:t>
            </a:r>
            <a:r>
              <a:rPr sz="3200" spc="-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rbel"/>
                <a:cs typeface="Corbel"/>
              </a:rPr>
              <a:t>nube</a:t>
            </a:r>
            <a:endParaRPr sz="3200">
              <a:latin typeface="Corbel"/>
              <a:cs typeface="Corbe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Corbel"/>
              <a:buAutoNum type="arabicPeriod" startAt="6"/>
            </a:pPr>
            <a:endParaRPr sz="3100">
              <a:latin typeface="Times New Roman"/>
              <a:cs typeface="Times New Roman"/>
            </a:endParaRPr>
          </a:p>
          <a:p>
            <a:pPr marL="573405" lvl="1" indent="-255904">
              <a:lnSpc>
                <a:spcPct val="100000"/>
              </a:lnSpc>
              <a:spcBef>
                <a:spcPts val="5"/>
              </a:spcBef>
              <a:buClr>
                <a:srgbClr val="65A535"/>
              </a:buClr>
              <a:buFont typeface="Georgia"/>
              <a:buChar char="•"/>
              <a:tabLst>
                <a:tab pos="573405" algn="l"/>
                <a:tab pos="5740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Proveedores cloud más</a:t>
            </a:r>
            <a:r>
              <a:rPr sz="2500" spc="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conocidos:</a:t>
            </a:r>
            <a:endParaRPr sz="25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I</a:t>
            </a:r>
            <a:r>
              <a:rPr spc="-10" dirty="0"/>
              <a:t>NTRODUCCIÓN </a:t>
            </a:r>
            <a:r>
              <a:rPr spc="-5" dirty="0"/>
              <a:t>A </a:t>
            </a:r>
            <a:r>
              <a:rPr spc="-10" dirty="0"/>
              <a:t>LAS APLICACIONES </a:t>
            </a:r>
            <a:r>
              <a:rPr spc="-5" dirty="0"/>
              <a:t>Y SERVICIOS</a:t>
            </a:r>
            <a:r>
              <a:rPr spc="-155" dirty="0"/>
              <a:t> </a:t>
            </a:r>
            <a:r>
              <a:rPr spc="-5" dirty="0"/>
              <a:t>WEB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755904" y="2237232"/>
            <a:ext cx="2869691" cy="1046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28744" y="2308860"/>
            <a:ext cx="4319015" cy="1062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40708" y="3749040"/>
            <a:ext cx="4468367" cy="844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904" y="3610355"/>
            <a:ext cx="2622803" cy="1019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1639" y="5045964"/>
            <a:ext cx="5547918" cy="8150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78747" y="6568620"/>
            <a:ext cx="2990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64</a:t>
            </a:fld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33273"/>
            <a:ext cx="302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Introducción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9143" y="6568620"/>
            <a:ext cx="178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7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92851"/>
            <a:ext cx="8218170" cy="46031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dirty="0">
                <a:solidFill>
                  <a:srgbClr val="65A535"/>
                </a:solidFill>
                <a:latin typeface="Corbel"/>
                <a:cs typeface="Corbel"/>
              </a:rPr>
              <a:t>Sitio</a:t>
            </a:r>
            <a:r>
              <a:rPr sz="3200" spc="-25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3200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3200">
              <a:latin typeface="Corbel"/>
              <a:cs typeface="Corbel"/>
            </a:endParaRPr>
          </a:p>
          <a:p>
            <a:pPr marL="332740" marR="1513205" indent="-256540">
              <a:lnSpc>
                <a:spcPts val="2590"/>
              </a:lnSpc>
              <a:spcBef>
                <a:spcPts val="127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Un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sitio web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es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una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colección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páginas web  relacionadas entre</a:t>
            </a:r>
            <a:r>
              <a:rPr sz="2700" spc="-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sí</a:t>
            </a:r>
            <a:endParaRPr sz="2700">
              <a:latin typeface="Corbel"/>
              <a:cs typeface="Corbel"/>
            </a:endParaRPr>
          </a:p>
          <a:p>
            <a:pPr marL="332740" marR="5080" indent="-256540">
              <a:lnSpc>
                <a:spcPts val="2590"/>
              </a:lnSpc>
              <a:spcBef>
                <a:spcPts val="1200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El conjunto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páginas web que forman un sitio web  suelen compartir la primera parte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dirección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web </a:t>
            </a:r>
            <a:r>
              <a:rPr sz="2700" spc="-20" dirty="0">
                <a:solidFill>
                  <a:srgbClr val="4B4B4B"/>
                </a:solidFill>
                <a:latin typeface="Corbel"/>
                <a:cs typeface="Corbel"/>
              </a:rPr>
              <a:t>(el 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dominio).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Ejemplos:</a:t>
            </a:r>
            <a:endParaRPr sz="27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655"/>
              </a:spcBef>
              <a:buClr>
                <a:srgbClr val="4B4B4B"/>
              </a:buClr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2400" u="heavy" spc="-10" dirty="0">
                <a:solidFill>
                  <a:srgbClr val="65A535"/>
                </a:solidFill>
                <a:latin typeface="Corbel"/>
                <a:cs typeface="Corbel"/>
                <a:hlinkClick r:id="rId2"/>
              </a:rPr>
              <a:t>http://www.urjc.es</a:t>
            </a:r>
            <a:r>
              <a:rPr sz="2400" spc="-10" dirty="0">
                <a:solidFill>
                  <a:srgbClr val="4B4B4B"/>
                </a:solidFill>
                <a:latin typeface="Corbel"/>
                <a:cs typeface="Corbel"/>
              </a:rPr>
              <a:t>: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Sitio web de la</a:t>
            </a:r>
            <a:r>
              <a:rPr sz="2400" spc="-4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URJC</a:t>
            </a:r>
            <a:endParaRPr sz="2400">
              <a:latin typeface="Corbel"/>
              <a:cs typeface="Corbel"/>
            </a:endParaRPr>
          </a:p>
          <a:p>
            <a:pPr marL="624840" lvl="1" indent="-246379">
              <a:lnSpc>
                <a:spcPct val="100000"/>
              </a:lnSpc>
              <a:spcBef>
                <a:spcPts val="620"/>
              </a:spcBef>
              <a:buClr>
                <a:srgbClr val="4B4B4B"/>
              </a:buClr>
              <a:buSzPct val="58333"/>
              <a:buFont typeface="Wingdings"/>
              <a:buChar char=""/>
              <a:tabLst>
                <a:tab pos="625475" algn="l"/>
              </a:tabLst>
            </a:pPr>
            <a:r>
              <a:rPr sz="2400" u="heavy" spc="-10" dirty="0">
                <a:solidFill>
                  <a:srgbClr val="65A535"/>
                </a:solidFill>
                <a:latin typeface="Corbel"/>
                <a:cs typeface="Corbel"/>
                <a:hlinkClick r:id="rId3"/>
              </a:rPr>
              <a:t>http://es.wikipedia.org</a:t>
            </a:r>
            <a:r>
              <a:rPr sz="2400" spc="-10" dirty="0">
                <a:solidFill>
                  <a:srgbClr val="4B4B4B"/>
                </a:solidFill>
                <a:latin typeface="Corbel"/>
                <a:cs typeface="Corbel"/>
              </a:rPr>
              <a:t>: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Sitio web de la Wikipedia </a:t>
            </a:r>
            <a:r>
              <a:rPr sz="2400" dirty="0">
                <a:solidFill>
                  <a:srgbClr val="4B4B4B"/>
                </a:solidFill>
                <a:latin typeface="Corbel"/>
                <a:cs typeface="Corbel"/>
              </a:rPr>
              <a:t>en</a:t>
            </a:r>
            <a:r>
              <a:rPr sz="24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400" spc="-5" dirty="0">
                <a:solidFill>
                  <a:srgbClr val="4B4B4B"/>
                </a:solidFill>
                <a:latin typeface="Corbel"/>
                <a:cs typeface="Corbel"/>
              </a:rPr>
              <a:t>español</a:t>
            </a:r>
            <a:endParaRPr sz="2400">
              <a:latin typeface="Corbel"/>
              <a:cs typeface="Corbel"/>
            </a:endParaRPr>
          </a:p>
          <a:p>
            <a:pPr marL="332740" marR="29845" indent="-256540">
              <a:lnSpc>
                <a:spcPts val="2590"/>
              </a:lnSpc>
              <a:spcBef>
                <a:spcPts val="1165"/>
              </a:spcBef>
              <a:buClr>
                <a:srgbClr val="65A535"/>
              </a:buClr>
              <a:buFont typeface="Georgia"/>
              <a:buChar char="•"/>
              <a:tabLst>
                <a:tab pos="332740" algn="l"/>
              </a:tabLst>
            </a:pP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En ocasiones se usa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el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término </a:t>
            </a:r>
            <a:r>
              <a:rPr sz="2700" b="1" spc="-5" dirty="0">
                <a:solidFill>
                  <a:srgbClr val="4B4B4B"/>
                </a:solidFill>
                <a:latin typeface="Corbel"/>
                <a:cs typeface="Corbel"/>
              </a:rPr>
              <a:t>portal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para referirse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a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un  sitio web (aunque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este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termino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está </a:t>
            </a:r>
            <a:r>
              <a:rPr sz="2700" spc="-5" dirty="0">
                <a:solidFill>
                  <a:srgbClr val="4B4B4B"/>
                </a:solidFill>
                <a:latin typeface="Corbel"/>
                <a:cs typeface="Corbel"/>
              </a:rPr>
              <a:t>actualmente </a:t>
            </a:r>
            <a:r>
              <a:rPr sz="2700" dirty="0">
                <a:solidFill>
                  <a:srgbClr val="4B4B4B"/>
                </a:solidFill>
                <a:latin typeface="Corbel"/>
                <a:cs typeface="Corbel"/>
              </a:rPr>
              <a:t>en  </a:t>
            </a:r>
            <a:r>
              <a:rPr sz="2700" spc="-10" dirty="0">
                <a:solidFill>
                  <a:srgbClr val="4B4B4B"/>
                </a:solidFill>
                <a:latin typeface="Corbel"/>
                <a:cs typeface="Corbel"/>
              </a:rPr>
              <a:t>desuso)</a:t>
            </a:r>
            <a:endParaRPr sz="27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33273"/>
            <a:ext cx="302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Introducción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9143" y="6568620"/>
            <a:ext cx="178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8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9388"/>
            <a:ext cx="7912734" cy="431101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Aplicación</a:t>
            </a:r>
            <a:r>
              <a:rPr sz="29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900">
              <a:latin typeface="Corbel"/>
              <a:cs typeface="Corbel"/>
            </a:endParaRPr>
          </a:p>
          <a:p>
            <a:pPr marL="332740" marR="561975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 los comienzos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web,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todos los sitios web eran  conjuntos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páginas web en forma de ficheros</a:t>
            </a:r>
            <a:r>
              <a:rPr sz="2500" spc="8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HTML</a:t>
            </a:r>
            <a:endParaRPr sz="2500">
              <a:latin typeface="Corbel"/>
              <a:cs typeface="Corbel"/>
            </a:endParaRPr>
          </a:p>
          <a:p>
            <a:pPr marL="332740" marR="73406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Los sitios web eran como libros pero con navegación  mediante enlaces en vez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navegación</a:t>
            </a:r>
            <a:r>
              <a:rPr sz="2500" spc="6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secuencial</a:t>
            </a:r>
            <a:endParaRPr sz="2500">
              <a:latin typeface="Corbel"/>
              <a:cs typeface="Corbel"/>
            </a:endParaRPr>
          </a:p>
          <a:p>
            <a:pPr marL="332740" marR="522605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La edición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sitios web se realizaba con herramientas  similares a la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edición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de documentos (por ejemplo:  Microsoft</a:t>
            </a:r>
            <a:r>
              <a:rPr sz="25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FrontPage)</a:t>
            </a:r>
            <a:endParaRPr sz="25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A estas páginas se las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denominaba </a:t>
            </a:r>
            <a:r>
              <a:rPr sz="2500" b="1" spc="-10" dirty="0">
                <a:solidFill>
                  <a:srgbClr val="4B4B4B"/>
                </a:solidFill>
                <a:latin typeface="Corbel"/>
                <a:cs typeface="Corbel"/>
              </a:rPr>
              <a:t>páginas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r>
              <a:rPr sz="2500" b="1" spc="13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estáticas</a:t>
            </a:r>
            <a:endParaRPr sz="25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765" y="533273"/>
            <a:ext cx="302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Introducción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9143" y="6568620"/>
            <a:ext cx="1784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00"/>
              </a:lnSpc>
            </a:pPr>
            <a:fld id="{81D60167-4931-47E6-BA6A-407CBD079E47}" type="slidenum">
              <a:rPr sz="1800" b="1" dirty="0">
                <a:solidFill>
                  <a:srgbClr val="FFFFFF"/>
                </a:solidFill>
                <a:latin typeface="Corbel"/>
                <a:cs typeface="Corbel"/>
              </a:rPr>
              <a:t>9</a:t>
            </a:fld>
            <a:endParaRPr sz="18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784" y="1409388"/>
            <a:ext cx="8220075" cy="469201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Aplicación</a:t>
            </a:r>
            <a:r>
              <a:rPr sz="2900" spc="-20" dirty="0">
                <a:solidFill>
                  <a:srgbClr val="65A535"/>
                </a:solidFill>
                <a:latin typeface="Corbel"/>
                <a:cs typeface="Corbel"/>
              </a:rPr>
              <a:t> </a:t>
            </a:r>
            <a:r>
              <a:rPr sz="2900" spc="-5" dirty="0">
                <a:solidFill>
                  <a:srgbClr val="65A535"/>
                </a:solidFill>
                <a:latin typeface="Corbel"/>
                <a:cs typeface="Corbel"/>
              </a:rPr>
              <a:t>web</a:t>
            </a:r>
            <a:endParaRPr sz="2900">
              <a:latin typeface="Corbel"/>
              <a:cs typeface="Corbel"/>
            </a:endParaRPr>
          </a:p>
          <a:p>
            <a:pPr marL="332740" indent="-256540">
              <a:lnSpc>
                <a:spcPct val="100000"/>
              </a:lnSpc>
              <a:spcBef>
                <a:spcPts val="122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30" dirty="0">
                <a:solidFill>
                  <a:srgbClr val="4B4B4B"/>
                </a:solidFill>
                <a:latin typeface="Corbel"/>
                <a:cs typeface="Corbel"/>
              </a:rPr>
              <a:t>Poco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a poco las páginas empezaron a ser más</a:t>
            </a:r>
            <a:r>
              <a:rPr sz="2500" spc="11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dinámicas</a:t>
            </a:r>
            <a:endParaRPr sz="2500">
              <a:latin typeface="Corbel"/>
              <a:cs typeface="Corbel"/>
            </a:endParaRPr>
          </a:p>
          <a:p>
            <a:pPr marL="332740" marR="508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En lugar de ser ficheros .html en el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disco,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son programas que  se ejecutaban cada vez que un usuario pedía una</a:t>
            </a:r>
            <a:r>
              <a:rPr sz="2500" spc="10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página</a:t>
            </a:r>
            <a:endParaRPr sz="2500">
              <a:latin typeface="Corbel"/>
              <a:cs typeface="Corbel"/>
            </a:endParaRPr>
          </a:p>
          <a:p>
            <a:pPr marL="332740" marR="86995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Inicialmente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eran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cambios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mínimos </a:t>
            </a:r>
            <a:r>
              <a:rPr sz="2500" spc="-15" dirty="0">
                <a:solidFill>
                  <a:srgbClr val="4B4B4B"/>
                </a:solidFill>
                <a:latin typeface="Corbel"/>
                <a:cs typeface="Corbel"/>
              </a:rPr>
              <a:t>(contador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de visitas, 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fecha actual,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cambiar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la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imagen 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cabecera…) con  lenguajes de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script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como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CGI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y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PHP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(principios de la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década  de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los</a:t>
            </a:r>
            <a:r>
              <a:rPr sz="2500" spc="15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90)</a:t>
            </a:r>
            <a:endParaRPr sz="2500">
              <a:latin typeface="Corbel"/>
              <a:cs typeface="Corbel"/>
            </a:endParaRPr>
          </a:p>
          <a:p>
            <a:pPr marL="332740" marR="21590" indent="-256540">
              <a:lnSpc>
                <a:spcPct val="100000"/>
              </a:lnSpc>
              <a:spcBef>
                <a:spcPts val="1195"/>
              </a:spcBef>
              <a:buClr>
                <a:srgbClr val="65A535"/>
              </a:buClr>
              <a:buFont typeface="Georgia"/>
              <a:buChar char="•"/>
              <a:tabLst>
                <a:tab pos="332105" algn="l"/>
                <a:tab pos="332740" algn="l"/>
              </a:tabLst>
            </a:pPr>
            <a:r>
              <a:rPr sz="2500" spc="-30" dirty="0">
                <a:solidFill>
                  <a:srgbClr val="4B4B4B"/>
                </a:solidFill>
                <a:latin typeface="Corbel"/>
                <a:cs typeface="Corbel"/>
              </a:rPr>
              <a:t>Pero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pronto los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cambios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serían </a:t>
            </a:r>
            <a:r>
              <a:rPr sz="2500" spc="-10" dirty="0">
                <a:solidFill>
                  <a:srgbClr val="4B4B4B"/>
                </a:solidFill>
                <a:latin typeface="Corbel"/>
                <a:cs typeface="Corbel"/>
              </a:rPr>
              <a:t>cada </a:t>
            </a:r>
            <a:r>
              <a:rPr sz="2500" spc="-5" dirty="0">
                <a:solidFill>
                  <a:srgbClr val="4B4B4B"/>
                </a:solidFill>
                <a:latin typeface="Corbel"/>
                <a:cs typeface="Corbel"/>
              </a:rPr>
              <a:t>vez más profundos y las  páginas web se convertirían en completas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aplicaciones</a:t>
            </a:r>
            <a:r>
              <a:rPr sz="2500" b="1" spc="50" dirty="0">
                <a:solidFill>
                  <a:srgbClr val="4B4B4B"/>
                </a:solidFill>
                <a:latin typeface="Corbel"/>
                <a:cs typeface="Corbel"/>
              </a:rPr>
              <a:t> </a:t>
            </a:r>
            <a:r>
              <a:rPr sz="2500" b="1" spc="-5" dirty="0">
                <a:solidFill>
                  <a:srgbClr val="4B4B4B"/>
                </a:solidFill>
                <a:latin typeface="Corbel"/>
                <a:cs typeface="Corbel"/>
              </a:rPr>
              <a:t>web</a:t>
            </a:r>
            <a:endParaRPr sz="25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243" y="172085"/>
            <a:ext cx="6974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A7A8A7"/>
                </a:solidFill>
                <a:latin typeface="Corbel"/>
                <a:cs typeface="Corbel"/>
              </a:rPr>
              <a:t>I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NTRODUCCIÓN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A </a:t>
            </a:r>
            <a:r>
              <a:rPr sz="2250" spc="-10" dirty="0">
                <a:solidFill>
                  <a:srgbClr val="A7A8A7"/>
                </a:solidFill>
                <a:latin typeface="Corbel"/>
                <a:cs typeface="Corbel"/>
              </a:rPr>
              <a:t>LAS APLICACIONES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Y SERVICIOS</a:t>
            </a:r>
            <a:r>
              <a:rPr sz="2250" spc="-155" dirty="0">
                <a:solidFill>
                  <a:srgbClr val="A7A8A7"/>
                </a:solidFill>
                <a:latin typeface="Corbel"/>
                <a:cs typeface="Corbel"/>
              </a:rPr>
              <a:t> </a:t>
            </a:r>
            <a:r>
              <a:rPr sz="2250" spc="-5" dirty="0">
                <a:solidFill>
                  <a:srgbClr val="A7A8A7"/>
                </a:solidFill>
                <a:latin typeface="Corbel"/>
                <a:cs typeface="Corbel"/>
              </a:rPr>
              <a:t>WEB</a:t>
            </a:r>
            <a:endParaRPr sz="22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4713</Words>
  <Application>Microsoft Office PowerPoint</Application>
  <PresentationFormat>Presentación en pantalla (4:3)</PresentationFormat>
  <Paragraphs>737</Paragraphs>
  <Slides>64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5" baseType="lpstr">
      <vt:lpstr>Arial</vt:lpstr>
      <vt:lpstr>Calibri</vt:lpstr>
      <vt:lpstr>Corbel</vt:lpstr>
      <vt:lpstr>Courier New</vt:lpstr>
      <vt:lpstr>Georgia</vt:lpstr>
      <vt:lpstr>Gill Sans MT</vt:lpstr>
      <vt:lpstr>Times New Roman</vt:lpstr>
      <vt:lpstr>Trebuchet MS</vt:lpstr>
      <vt:lpstr>Wingdings</vt:lpstr>
      <vt:lpstr>Wingdings 2</vt:lpstr>
      <vt:lpstr>Office Theme</vt:lpstr>
      <vt:lpstr>INGENIERÍA WEB Y COMPUTACIÓN EN LA NUBE Bloque1: Introducción a la  ingeniería web</vt:lpstr>
      <vt:lpstr>INTRODUCCIÓN A LAS APLICACIONES Y SERVICIOS WEB Índice de contenidos</vt:lpstr>
      <vt:lpstr>Índice de contenidos</vt:lpstr>
      <vt:lpstr>INTRODUCCIÓN A LAS APLICACIONES Y SERVICIOS WEB</vt:lpstr>
      <vt:lpstr>INTRODUCCIÓN A LAS APLICACIONES Y SERVICIOS WEB</vt:lpstr>
      <vt:lpstr>INTRODUCCIÓN A LAS APLICACIONES Y SERVICIOS WEB</vt:lpstr>
      <vt:lpstr>1. Introducción</vt:lpstr>
      <vt:lpstr>1. Introducción</vt:lpstr>
      <vt:lpstr>1. Introducción</vt:lpstr>
      <vt:lpstr>INTRODUCCIÓN A LAS APLICACIONES Y SERVICIOS WEB</vt:lpstr>
      <vt:lpstr>INTRODUCCIÓN A LAS APLICACIONES Y SERVICIOS WEB Índice de contenidos</vt:lpstr>
      <vt:lpstr>INTRODUCCIÓN A LAS APLICACIONES Y SERVICIOS WEB</vt:lpstr>
      <vt:lpstr>2. Evolución histórica de la Web</vt:lpstr>
      <vt:lpstr>2. Evolución histórica de la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2. Evolución histórica de la Web</vt:lpstr>
      <vt:lpstr>Índice de contenidos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3. Navegadores y servidores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3. Navegadores y servidores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 Índice de contenidos</vt:lpstr>
      <vt:lpstr>INTRODUCCIÓN A LAS APLICACIONES Y SERVICIOS WEB</vt:lpstr>
      <vt:lpstr>4. Aplicaciones web en dispositivos móviles</vt:lpstr>
      <vt:lpstr>INTRODUCCIÓN A LAS APLICACIONES Y SERVICIOS WEB</vt:lpstr>
      <vt:lpstr>INTRODUCCIÓN A LAS APLICACIONES Y SERVICIOS WEB Índice de contenidos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  <vt:lpstr>5. Servicios web</vt:lpstr>
      <vt:lpstr>5. Servicios web</vt:lpstr>
      <vt:lpstr>INTRODUCCIÓN A LAS APLICACIONES Y SERVICIOS WEB Índice de contenidos</vt:lpstr>
      <vt:lpstr>INTRODUCCIÓN A LAS APLICACIONES Y SERVICIOS WEB</vt:lpstr>
      <vt:lpstr>INTRODUCCIÓN A LAS APLICACIONES Y SERVICIOS WEB</vt:lpstr>
      <vt:lpstr>INTRODUCCIÓN A LAS APLICACIONES Y SERVICIOS WEB</vt:lpstr>
      <vt:lpstr>INTRODUCCIÓN A LAS APLICACIONES Y SERVICIOS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Boni García</dc:creator>
  <cp:lastModifiedBy>jpaucruz</cp:lastModifiedBy>
  <cp:revision>1</cp:revision>
  <dcterms:created xsi:type="dcterms:W3CDTF">2017-09-24T13:23:11Z</dcterms:created>
  <dcterms:modified xsi:type="dcterms:W3CDTF">2017-09-24T13:24:16Z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2015-10-03T00:00:00Z</vt:filetime>
  </property>
  <property fmtid="{D5CDD505-2E9C-101B-9397-08002B2CF9AE}" pid="3" name="Creator">
    <vt:lpwstr>Acrobat PDFMaker 11 para PowerPoint</vt:lpwstr>
  </property>
  <property fmtid="{D5CDD505-2E9C-101B-9397-08002B2CF9AE}" pid="4" name="LastSaved">
    <vt:filetime>2017-09-24T00:00:00Z</vt:filetime>
  </property>
</Properties>
</file>